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315" r:id="rId5"/>
    <p:sldId id="301" r:id="rId6"/>
    <p:sldId id="306" r:id="rId7"/>
    <p:sldId id="320" r:id="rId8"/>
    <p:sldId id="259" r:id="rId9"/>
    <p:sldId id="336" r:id="rId10"/>
    <p:sldId id="332" r:id="rId11"/>
    <p:sldId id="346" r:id="rId12"/>
    <p:sldId id="341" r:id="rId13"/>
    <p:sldId id="345" r:id="rId14"/>
    <p:sldId id="342" r:id="rId15"/>
    <p:sldId id="330" r:id="rId16"/>
    <p:sldId id="340" r:id="rId17"/>
    <p:sldId id="331" r:id="rId18"/>
    <p:sldId id="338" r:id="rId19"/>
    <p:sldId id="337" r:id="rId20"/>
    <p:sldId id="339" r:id="rId21"/>
    <p:sldId id="334" r:id="rId22"/>
    <p:sldId id="335" r:id="rId23"/>
    <p:sldId id="344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77AB"/>
    <a:srgbClr val="90C1D9"/>
    <a:srgbClr val="E3E7F3"/>
    <a:srgbClr val="B0C1DC"/>
    <a:srgbClr val="6E96C2"/>
    <a:srgbClr val="C6C6C6"/>
    <a:srgbClr val="9D9D9C"/>
    <a:srgbClr val="878787"/>
    <a:srgbClr val="B2B2B2"/>
    <a:srgbClr val="F0C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8E61A8-CCBC-4164-B892-792502A5F2B3}" v="2" dt="2024-11-19T13:57:14.905"/>
    <p1510:client id="{9E3F35D0-B940-2E4A-8779-4DB299D3D21E}" v="8" dt="2024-11-19T08:22:50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1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5EDDC-489E-46BA-9028-9618C29BB2F2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1416A-C43F-4B94-A7FF-97BA795B55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5325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416A-C43F-4B94-A7FF-97BA795B55A6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3998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15 minuten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E1416A-C43F-4B94-A7FF-97BA795B55A6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172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ols en 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Tools en tips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8DDDA25F-41E5-E789-0A83-E6584397C448}"/>
              </a:ext>
            </a:extLst>
          </p:cNvPr>
          <p:cNvSpPr txBox="1"/>
          <p:nvPr userDrawn="1"/>
        </p:nvSpPr>
        <p:spPr>
          <a:xfrm>
            <a:off x="2186884" y="1412340"/>
            <a:ext cx="2520000" cy="4895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90488" indent="-90488">
              <a:tabLst/>
            </a:pP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Algemeen </a:t>
            </a:r>
            <a:r>
              <a:rPr lang="nl-NL" sz="933" b="1" baseline="0" err="1">
                <a:solidFill>
                  <a:schemeClr val="tx2"/>
                </a:solidFill>
                <a:latin typeface="Source Sans Pro" panose="020B0503030403020204" pitchFamily="34" charset="77"/>
              </a:rPr>
              <a:t>Powerpoint</a:t>
            </a:r>
            <a:endParaRPr lang="nl-NL" sz="933" b="1">
              <a:solidFill>
                <a:schemeClr val="tx2"/>
              </a:solidFill>
              <a:latin typeface="Source Sans Pro" panose="020B0503030403020204" pitchFamily="34" charset="77"/>
            </a:endParaRPr>
          </a:p>
          <a:p>
            <a:pPr marL="90488" indent="-90488">
              <a:tabLst/>
            </a:pPr>
            <a:r>
              <a:rPr lang="nl-NL" sz="933" b="1">
                <a:latin typeface="Source Sans Pro" panose="020B0503030403020204" pitchFamily="34" charset="77"/>
              </a:rPr>
              <a:t>E</a:t>
            </a:r>
            <a:r>
              <a:rPr lang="nl-NL" sz="933" b="1" baseline="0">
                <a:latin typeface="Source Sans Pro" panose="020B0503030403020204" pitchFamily="34" charset="77"/>
              </a:rPr>
              <a:t>nkele tips</a:t>
            </a:r>
          </a:p>
          <a:p>
            <a:pPr marL="126000" indent="-126000"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Gebruik de 1-6-6-regel: </a:t>
            </a:r>
            <a:br>
              <a:rPr lang="nl-NL" sz="933">
                <a:latin typeface="Source Sans Pro" panose="020B0503030403020204" pitchFamily="34" charset="77"/>
              </a:rPr>
            </a:br>
            <a:r>
              <a:rPr lang="nl-NL" sz="933">
                <a:latin typeface="Source Sans Pro" panose="020B0503030403020204" pitchFamily="34" charset="77"/>
              </a:rPr>
              <a:t>1 idee per dia; max 6 woorden per regel; </a:t>
            </a:r>
            <a:br>
              <a:rPr lang="nl-NL" sz="933">
                <a:latin typeface="Source Sans Pro" panose="020B0503030403020204" pitchFamily="34" charset="77"/>
              </a:rPr>
            </a:br>
            <a:r>
              <a:rPr lang="nl-NL" sz="933">
                <a:latin typeface="Source Sans Pro" panose="020B0503030403020204" pitchFamily="34" charset="77"/>
              </a:rPr>
              <a:t>max 6 regels per dia.</a:t>
            </a:r>
          </a:p>
          <a:p>
            <a:pPr marL="126000" indent="-126000">
              <a:buFontTx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Accentueer tekst alleen d.m.v. vette tekst.</a:t>
            </a:r>
          </a:p>
          <a:p>
            <a:pPr marL="126000" indent="-126000">
              <a:buFontTx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Zet de conclusie in de titel.</a:t>
            </a:r>
            <a:br>
              <a:rPr lang="nl-NL" sz="933">
                <a:latin typeface="Source Sans Pro" panose="020B0503030403020204" pitchFamily="34" charset="77"/>
              </a:rPr>
            </a:br>
            <a:r>
              <a:rPr lang="nl-NL" sz="933" err="1">
                <a:latin typeface="Source Sans Pro" panose="020B0503030403020204" pitchFamily="34" charset="77"/>
              </a:rPr>
              <a:t>Vb</a:t>
            </a:r>
            <a:r>
              <a:rPr lang="nl-NL" sz="933">
                <a:latin typeface="Source Sans Pro" panose="020B0503030403020204" pitchFamily="34" charset="77"/>
              </a:rPr>
              <a:t>: 35% bewoners ondervindt hinder.</a:t>
            </a:r>
          </a:p>
          <a:p>
            <a:pPr marL="126000" indent="-126000">
              <a:buFontTx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Zet bij een grafiek wat de boodschap is, zo kan het publiek gericht kijken en luisteren.</a:t>
            </a:r>
          </a:p>
          <a:p>
            <a:pPr marL="126000" indent="-126000">
              <a:buAutoNum type="arabicPeriod" startAt="6"/>
              <a:tabLst/>
            </a:pPr>
            <a:r>
              <a:rPr lang="nl-NL" sz="933">
                <a:latin typeface="Source Sans Pro" panose="020B0503030403020204" pitchFamily="34" charset="77"/>
              </a:rPr>
              <a:t>Gebruik overzichtelijke tabellen. Orden de informatie logisch en laat overbodige zaken weg. Zet de conclusie in de titel.</a:t>
            </a:r>
          </a:p>
          <a:p>
            <a:pPr marL="90488" indent="-90488"/>
            <a:endParaRPr lang="nl-NL" sz="933" b="1" baseline="0">
              <a:solidFill>
                <a:schemeClr val="tx2"/>
              </a:solidFill>
              <a:latin typeface="Source Sans Pro" panose="020B0503030403020204" pitchFamily="34" charset="77"/>
            </a:endParaRPr>
          </a:p>
          <a:p>
            <a:pPr marL="90488" indent="-90488"/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Nieuwe dia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Ga naar tabblad </a:t>
            </a:r>
            <a:r>
              <a:rPr lang="nl-NL" sz="933" u="sng" baseline="0">
                <a:latin typeface="Source Sans Pro" panose="020B0503030403020204" pitchFamily="34" charset="77"/>
              </a:rPr>
              <a:t>Start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op het pijltje naast </a:t>
            </a:r>
            <a:r>
              <a:rPr lang="nl-NL" sz="933" u="sng" baseline="0">
                <a:latin typeface="Source Sans Pro" panose="020B0503030403020204" pitchFamily="34" charset="77"/>
              </a:rPr>
              <a:t>Nieuwe dia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Kies een van basisdia’s</a:t>
            </a:r>
          </a:p>
          <a:p>
            <a:pPr marL="126000" indent="-126000">
              <a:buAutoNum type="arabicPeriod"/>
              <a:tabLst/>
            </a:pPr>
            <a:endParaRPr lang="nl-NL" sz="933" baseline="0">
              <a:latin typeface="Source Sans Pro" panose="020B0503030403020204" pitchFamily="34" charset="77"/>
            </a:endParaRPr>
          </a:p>
          <a:p>
            <a:pPr>
              <a:tabLst/>
            </a:pP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Grafieken</a:t>
            </a:r>
          </a:p>
          <a:p>
            <a:pPr marL="90488" indent="-90488">
              <a:tabLst/>
            </a:pPr>
            <a:r>
              <a:rPr lang="nl-NL" sz="933" b="1">
                <a:latin typeface="Source Sans Pro" panose="020B0503030403020204" pitchFamily="34" charset="77"/>
              </a:rPr>
              <a:t>Type wijzigen</a:t>
            </a:r>
            <a:endParaRPr lang="nl-NL" sz="933" b="1" baseline="0">
              <a:latin typeface="Source Sans Pro" panose="020B0503030403020204" pitchFamily="34" charset="77"/>
            </a:endParaRP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met rechtermuisknop op</a:t>
            </a:r>
            <a:r>
              <a:rPr lang="nl-NL" sz="933">
                <a:latin typeface="Source Sans Pro" panose="020B0503030403020204" pitchFamily="34" charset="77"/>
              </a:rPr>
              <a:t> de grafiek</a:t>
            </a:r>
          </a:p>
          <a:p>
            <a:pPr marL="126000" indent="-126000"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2.	Klik op </a:t>
            </a:r>
            <a:r>
              <a:rPr lang="nl-NL" sz="933" u="sng" baseline="0">
                <a:latin typeface="Source Sans Pro" panose="020B0503030403020204" pitchFamily="34" charset="77"/>
              </a:rPr>
              <a:t>Ander type grafiekreeks</a:t>
            </a:r>
            <a:br>
              <a:rPr lang="nl-NL" sz="933" u="sng" baseline="0">
                <a:latin typeface="Source Sans Pro" panose="020B0503030403020204" pitchFamily="34" charset="77"/>
              </a:rPr>
            </a:br>
            <a:endParaRPr lang="nl-NL" sz="933" u="sng" baseline="0">
              <a:latin typeface="Source Sans Pro" panose="020B0503030403020204" pitchFamily="34" charset="77"/>
            </a:endParaRPr>
          </a:p>
          <a:p>
            <a:pPr marL="90488" indent="-90488">
              <a:tabLst/>
            </a:pPr>
            <a:r>
              <a:rPr lang="nl-NL" sz="933" b="1">
                <a:latin typeface="Source Sans Pro" panose="020B0503030403020204" pitchFamily="34" charset="77"/>
              </a:rPr>
              <a:t>Gegevens wijzigen</a:t>
            </a:r>
          </a:p>
          <a:p>
            <a:pPr marL="126000" indent="-126000"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Klik met rechtermuisknop op de grafiek</a:t>
            </a:r>
          </a:p>
          <a:p>
            <a:pPr marL="126000" indent="-126000"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Klik op </a:t>
            </a:r>
            <a:r>
              <a:rPr lang="nl-NL" sz="933" u="sng">
                <a:latin typeface="Source Sans Pro" panose="020B0503030403020204" pitchFamily="34" charset="77"/>
              </a:rPr>
              <a:t>Gegevens bewerken in Excel</a:t>
            </a:r>
          </a:p>
          <a:p>
            <a:pPr marL="126000" indent="-126000">
              <a:buAutoNum type="arabicPeriod"/>
              <a:tabLst/>
            </a:pPr>
            <a:endParaRPr lang="nl-NL" sz="933">
              <a:latin typeface="Source Sans Pro" panose="020B0503030403020204" pitchFamily="34" charset="77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39A2B4C-2E56-A043-FADB-55D6F6787BBA}"/>
              </a:ext>
            </a:extLst>
          </p:cNvPr>
          <p:cNvSpPr txBox="1"/>
          <p:nvPr userDrawn="1"/>
        </p:nvSpPr>
        <p:spPr>
          <a:xfrm>
            <a:off x="5087787" y="1412874"/>
            <a:ext cx="2520000" cy="49083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/>
            </a:pP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Kleur</a:t>
            </a:r>
            <a:br>
              <a:rPr lang="nl-NL" sz="933" b="1" baseline="0">
                <a:solidFill>
                  <a:srgbClr val="C00000"/>
                </a:solidFill>
                <a:latin typeface="Source Sans Pro" panose="020B0503030403020204" pitchFamily="34" charset="77"/>
              </a:rPr>
            </a:br>
            <a:r>
              <a:rPr lang="nl-NL" sz="933" b="1" baseline="0">
                <a:latin typeface="Source Sans Pro" panose="020B0503030403020204" pitchFamily="34" charset="77"/>
              </a:rPr>
              <a:t>Derde kleur toewijzen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op het vlak dat een andere kleur moet</a:t>
            </a:r>
            <a:r>
              <a:rPr lang="nl-NL" sz="933">
                <a:latin typeface="Source Sans Pro" panose="020B0503030403020204" pitchFamily="34" charset="77"/>
              </a:rPr>
              <a:t> </a:t>
            </a:r>
            <a:r>
              <a:rPr lang="nl-NL" sz="933" baseline="0">
                <a:latin typeface="Source Sans Pro" panose="020B0503030403020204" pitchFamily="34" charset="77"/>
              </a:rPr>
              <a:t>krijgen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op </a:t>
            </a:r>
            <a:r>
              <a:rPr lang="nl-NL" sz="933" u="sng" baseline="0">
                <a:latin typeface="Source Sans Pro" panose="020B0503030403020204" pitchFamily="34" charset="77"/>
              </a:rPr>
              <a:t>Opvullen van vorm</a:t>
            </a:r>
          </a:p>
          <a:p>
            <a:pPr marL="126000" indent="-126000"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K</a:t>
            </a:r>
            <a:r>
              <a:rPr lang="nl-NL" sz="933" baseline="0">
                <a:latin typeface="Source Sans Pro" panose="020B0503030403020204" pitchFamily="34" charset="77"/>
              </a:rPr>
              <a:t>lik op </a:t>
            </a:r>
            <a:r>
              <a:rPr lang="nl-NL" sz="933" u="sng" baseline="0">
                <a:latin typeface="Source Sans Pro" panose="020B0503030403020204" pitchFamily="34" charset="77"/>
              </a:rPr>
              <a:t>Meer opvulkleuren</a:t>
            </a:r>
            <a:endParaRPr lang="nl-NL" sz="933">
              <a:latin typeface="Source Sans Pro" panose="020B0503030403020204" pitchFamily="34" charset="77"/>
            </a:endParaRPr>
          </a:p>
          <a:p>
            <a:pPr marL="126000" indent="-126000"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Kies tab </a:t>
            </a:r>
            <a:r>
              <a:rPr lang="nl-NL" sz="933" u="sng">
                <a:latin typeface="Source Sans Pro" panose="020B0503030403020204" pitchFamily="34" charset="77"/>
              </a:rPr>
              <a:t>Aangepast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Vul de Hexadecimale kleurcodering </a:t>
            </a:r>
            <a:r>
              <a:rPr lang="nl-NL" sz="933">
                <a:latin typeface="Source Sans Pro" panose="020B0503030403020204" pitchFamily="34" charset="77"/>
              </a:rPr>
              <a:t>in van een van de </a:t>
            </a:r>
            <a:r>
              <a:rPr lang="nl-NL" sz="933" err="1">
                <a:latin typeface="Source Sans Pro" panose="020B0503030403020204" pitchFamily="34" charset="77"/>
              </a:rPr>
              <a:t>hiernaaststaande</a:t>
            </a:r>
            <a:r>
              <a:rPr lang="nl-NL" sz="933">
                <a:latin typeface="Source Sans Pro" panose="020B0503030403020204" pitchFamily="34" charset="77"/>
              </a:rPr>
              <a:t> kleuren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op OK</a:t>
            </a:r>
          </a:p>
          <a:p>
            <a:pPr>
              <a:tabLst/>
            </a:pPr>
            <a:endParaRPr lang="nl-NL" sz="933">
              <a:latin typeface="Source Sans Pro" panose="020B0503030403020204" pitchFamily="34" charset="77"/>
            </a:endParaRPr>
          </a:p>
          <a:p>
            <a:pPr marL="0" indent="0">
              <a:buFontTx/>
              <a:buNone/>
              <a:tabLst/>
            </a:pP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Het gebruik van </a:t>
            </a:r>
            <a:r>
              <a:rPr lang="nl-NL" sz="933" b="1" baseline="0" err="1">
                <a:solidFill>
                  <a:schemeClr val="tx2"/>
                </a:solidFill>
                <a:latin typeface="Source Sans Pro" panose="020B0503030403020204" pitchFamily="34" charset="77"/>
              </a:rPr>
              <a:t>SmartArt</a:t>
            </a:r>
            <a:endParaRPr lang="nl-NL" sz="933" b="1" baseline="0">
              <a:solidFill>
                <a:schemeClr val="tx2"/>
              </a:solidFill>
              <a:latin typeface="Source Sans Pro" panose="020B0503030403020204" pitchFamily="34" charset="77"/>
            </a:endParaRPr>
          </a:p>
          <a:p>
            <a:pPr marL="126000" indent="-126000">
              <a:buFont typeface="+mj-lt"/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Klik op venster </a:t>
            </a:r>
            <a:r>
              <a:rPr lang="nl-NL" sz="933" u="sng">
                <a:latin typeface="Source Sans Pro" panose="020B0503030403020204" pitchFamily="34" charset="77"/>
              </a:rPr>
              <a:t>Invoegen</a:t>
            </a:r>
          </a:p>
          <a:p>
            <a:pPr marL="126000" indent="-126000">
              <a:buFont typeface="+mj-lt"/>
              <a:buAutoNum type="arabicPeriod"/>
              <a:tabLst/>
            </a:pPr>
            <a:r>
              <a:rPr lang="nl-NL" sz="933">
                <a:latin typeface="Source Sans Pro" panose="020B0503030403020204" pitchFamily="34" charset="77"/>
              </a:rPr>
              <a:t>Vervolgens op </a:t>
            </a:r>
            <a:r>
              <a:rPr lang="nl-NL" sz="933" err="1">
                <a:latin typeface="Source Sans Pro" panose="020B0503030403020204" pitchFamily="34" charset="77"/>
              </a:rPr>
              <a:t>SmartArt</a:t>
            </a:r>
            <a:r>
              <a:rPr lang="nl-NL" sz="933">
                <a:latin typeface="Source Sans Pro" panose="020B0503030403020204" pitchFamily="34" charset="77"/>
              </a:rPr>
              <a:t>.</a:t>
            </a:r>
          </a:p>
          <a:p>
            <a:pPr>
              <a:tabLst/>
            </a:pPr>
            <a:endParaRPr lang="nl-NL" sz="933">
              <a:latin typeface="Source Sans Pro" panose="020B0503030403020204" pitchFamily="34" charset="77"/>
            </a:endParaRPr>
          </a:p>
          <a:p>
            <a:pPr marL="6350" indent="-6350">
              <a:tabLst/>
            </a:pP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Video</a:t>
            </a:r>
            <a:br>
              <a:rPr lang="nl-NL" sz="933" b="1" baseline="0">
                <a:solidFill>
                  <a:srgbClr val="C00000"/>
                </a:solidFill>
                <a:latin typeface="Source Sans Pro" panose="020B0503030403020204" pitchFamily="34" charset="77"/>
              </a:rPr>
            </a:br>
            <a:r>
              <a:rPr lang="nl-NL" sz="933" b="1" baseline="0">
                <a:latin typeface="Source Sans Pro" panose="020B0503030403020204" pitchFamily="34" charset="77"/>
              </a:rPr>
              <a:t>Automatisch laten afspelen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Klik op venster </a:t>
            </a:r>
            <a:r>
              <a:rPr lang="nl-NL" sz="933" u="sng" baseline="0">
                <a:latin typeface="Source Sans Pro" panose="020B0503030403020204" pitchFamily="34" charset="77"/>
              </a:rPr>
              <a:t>Animaties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Ga naar deelvenster </a:t>
            </a:r>
            <a:r>
              <a:rPr lang="nl-NL" sz="933" u="sng" baseline="0">
                <a:latin typeface="Source Sans Pro" panose="020B0503030403020204" pitchFamily="34" charset="77"/>
              </a:rPr>
              <a:t>Animatie</a:t>
            </a:r>
          </a:p>
          <a:p>
            <a:pPr marL="126000" indent="-126000">
              <a:buAutoNum type="arabicPeriod"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Dubbelklik op </a:t>
            </a:r>
            <a:r>
              <a:rPr lang="nl-NL" sz="933" u="sng" baseline="0">
                <a:latin typeface="Source Sans Pro" panose="020B0503030403020204" pitchFamily="34" charset="77"/>
              </a:rPr>
              <a:t>Afspelen</a:t>
            </a:r>
          </a:p>
          <a:p>
            <a:pPr marL="0" indent="0">
              <a:buFontTx/>
              <a:buNone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De film zal bij de eerste klik starten met afspelen. Onderbreken, terug- en </a:t>
            </a:r>
            <a:r>
              <a:rPr lang="nl-NL" sz="933" baseline="0" err="1">
                <a:latin typeface="Source Sans Pro" panose="020B0503030403020204" pitchFamily="34" charset="77"/>
              </a:rPr>
              <a:t>vooruitspoelen</a:t>
            </a:r>
            <a:r>
              <a:rPr lang="nl-NL" sz="933" baseline="0">
                <a:latin typeface="Source Sans Pro" panose="020B0503030403020204" pitchFamily="34" charset="77"/>
              </a:rPr>
              <a:t> doe je met behulp van het controlepanel tijdens de presentatie.</a:t>
            </a:r>
          </a:p>
          <a:p>
            <a:pPr marL="0" indent="0">
              <a:buFontTx/>
              <a:buNone/>
              <a:tabLst/>
            </a:pPr>
            <a:endParaRPr lang="nl-NL" sz="933" baseline="0">
              <a:latin typeface="Source Sans Pro" panose="020B0503030403020204" pitchFamily="34" charset="77"/>
            </a:endParaRPr>
          </a:p>
          <a:p>
            <a:pPr marL="90488" indent="-90488"/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Schikken</a:t>
            </a:r>
            <a:endParaRPr lang="nl-NL" sz="933" b="1">
              <a:solidFill>
                <a:schemeClr val="tx2"/>
              </a:solidFill>
              <a:latin typeface="Source Sans Pro" panose="020B0503030403020204" pitchFamily="34" charset="77"/>
            </a:endParaRPr>
          </a:p>
          <a:p>
            <a:pPr marL="6350" indent="-6350">
              <a:tabLst/>
            </a:pPr>
            <a:r>
              <a:rPr lang="nl-NL" sz="933" u="none" baseline="0">
                <a:latin typeface="Source Sans Pro" panose="020B0503030403020204" pitchFamily="34" charset="77"/>
              </a:rPr>
              <a:t>Onder start vindt je deze knop (ook onder het menu). Je kunt hiermee objecten naar voren of naar achter plaatsen en/of eenvoudig uitlijnen.</a:t>
            </a:r>
          </a:p>
          <a:p>
            <a:pPr marL="6350" indent="-6350">
              <a:tabLst/>
            </a:pPr>
            <a:endParaRPr lang="nl-NL" sz="933">
              <a:latin typeface="Source Sans Pro" panose="020B0503030403020204" pitchFamily="34" charset="77"/>
            </a:endParaRPr>
          </a:p>
          <a:p>
            <a:pPr marL="0" indent="0">
              <a:buFontTx/>
              <a:buNone/>
              <a:tabLst/>
            </a:pPr>
            <a:r>
              <a:rPr lang="nl-NL" sz="933" baseline="0">
                <a:latin typeface="Source Sans Pro" panose="020B0503030403020204" pitchFamily="34" charset="77"/>
              </a:rPr>
              <a:t> </a:t>
            </a:r>
          </a:p>
          <a:p>
            <a:pPr>
              <a:tabLst/>
            </a:pPr>
            <a:endParaRPr lang="nl-NL" sz="933" u="sng">
              <a:latin typeface="Source Sans Pro" panose="020B0503030403020204" pitchFamily="34" charset="77"/>
            </a:endParaRPr>
          </a:p>
          <a:p>
            <a:pPr>
              <a:tabLst/>
            </a:pPr>
            <a:endParaRPr lang="nl-NL" sz="933" baseline="0">
              <a:latin typeface="Source Sans Pro" panose="020B0503030403020204" pitchFamily="34" charset="77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3BA0961-48C9-8F79-11FF-BA5803110C7C}"/>
              </a:ext>
            </a:extLst>
          </p:cNvPr>
          <p:cNvSpPr txBox="1"/>
          <p:nvPr userDrawn="1"/>
        </p:nvSpPr>
        <p:spPr>
          <a:xfrm>
            <a:off x="8073095" y="1412872"/>
            <a:ext cx="2751994" cy="48947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933" b="1">
                <a:solidFill>
                  <a:schemeClr val="tx2"/>
                </a:solidFill>
                <a:latin typeface="Source Sans Pro" panose="020B0503030403020204" pitchFamily="34" charset="77"/>
              </a:rPr>
              <a:t>T</a:t>
            </a:r>
            <a:r>
              <a:rPr lang="nl-NL" sz="933" b="1" baseline="0">
                <a:solidFill>
                  <a:schemeClr val="tx2"/>
                </a:solidFill>
                <a:latin typeface="Source Sans Pro" panose="020B0503030403020204" pitchFamily="34" charset="77"/>
              </a:rPr>
              <a:t>oegankelijk maken van de presentatie</a:t>
            </a:r>
            <a:br>
              <a:rPr lang="nl-NL" sz="933" b="1" baseline="0">
                <a:solidFill>
                  <a:srgbClr val="C00000"/>
                </a:solidFill>
                <a:latin typeface="Source Sans Pro" panose="020B0503030403020204" pitchFamily="34" charset="77"/>
              </a:rPr>
            </a:br>
            <a:r>
              <a:rPr lang="nl-NL" sz="933" b="1">
                <a:latin typeface="Source Sans Pro" panose="020B0503030403020204" pitchFamily="34" charset="77"/>
              </a:rPr>
              <a:t>Contrast</a:t>
            </a:r>
          </a:p>
          <a:p>
            <a:r>
              <a:rPr lang="nl-NL" sz="933">
                <a:latin typeface="Source Sans Pro" panose="020B0503030403020204" pitchFamily="34" charset="77"/>
              </a:rPr>
              <a:t>Onder het tabblad ‘Beeld’ kun je ervoor kiezen om naar een weergave in grijswaarden of zwart/wit te gaan.</a:t>
            </a:r>
            <a:br>
              <a:rPr lang="nl-NL" sz="933">
                <a:latin typeface="Source Sans Pro" panose="020B0503030403020204" pitchFamily="34" charset="77"/>
              </a:rPr>
            </a:br>
            <a:r>
              <a:rPr lang="nl-NL" sz="933">
                <a:latin typeface="Source Sans Pro" panose="020B0503030403020204" pitchFamily="34" charset="77"/>
              </a:rPr>
              <a:t>Dit zorgt voor maximaal contrast.</a:t>
            </a:r>
          </a:p>
          <a:p>
            <a:endParaRPr lang="nl-NL" sz="933">
              <a:latin typeface="Source Sans Pro" panose="020B0503030403020204" pitchFamily="34" charset="77"/>
            </a:endParaRPr>
          </a:p>
          <a:p>
            <a:r>
              <a:rPr lang="nl-NL" sz="933" b="1">
                <a:latin typeface="Source Sans Pro" panose="020B0503030403020204" pitchFamily="34" charset="77"/>
              </a:rPr>
              <a:t>Alternatieve tekst</a:t>
            </a:r>
          </a:p>
          <a:p>
            <a:r>
              <a:rPr lang="nl-NL" sz="933">
                <a:latin typeface="Source Sans Pro" panose="020B0503030403020204" pitchFamily="34" charset="77"/>
              </a:rPr>
              <a:t>Iedere afbeelding/illustratie/figuur dient een alternatieve tekst te bevatten. </a:t>
            </a:r>
          </a:p>
          <a:p>
            <a:r>
              <a:rPr lang="nl-NL" sz="933">
                <a:latin typeface="Source Sans Pro" panose="020B0503030403020204" pitchFamily="34" charset="77"/>
              </a:rPr>
              <a:t>Een alternatieve tekst koppel je op een van de volgende manieren:</a:t>
            </a:r>
          </a:p>
          <a:p>
            <a:pPr marL="126000" indent="-126000">
              <a:buFont typeface="+mj-lt"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Klik met rechtermuisknop op de afbeelding &gt; </a:t>
            </a:r>
            <a:r>
              <a:rPr lang="nl-NL" sz="933" u="sng">
                <a:latin typeface="Source Sans Pro" panose="020B0503030403020204" pitchFamily="34" charset="77"/>
              </a:rPr>
              <a:t>Alt-tekst bewerken</a:t>
            </a:r>
          </a:p>
          <a:p>
            <a:pPr marL="126000" indent="-126000">
              <a:buFont typeface="+mj-lt"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Afbeelding selecteren &gt; Tabblad </a:t>
            </a:r>
            <a:r>
              <a:rPr lang="nl-NL" sz="933" u="sng">
                <a:latin typeface="Source Sans Pro" panose="020B0503030403020204" pitchFamily="34" charset="77"/>
              </a:rPr>
              <a:t>Afbeeldingsopmaak</a:t>
            </a:r>
            <a:r>
              <a:rPr lang="nl-NL" sz="933">
                <a:latin typeface="Source Sans Pro" panose="020B0503030403020204" pitchFamily="34" charset="77"/>
              </a:rPr>
              <a:t> &gt; knop </a:t>
            </a:r>
            <a:r>
              <a:rPr lang="nl-NL" sz="933" u="sng">
                <a:latin typeface="Source Sans Pro" panose="020B0503030403020204" pitchFamily="34" charset="77"/>
              </a:rPr>
              <a:t>Alternatieve tekst</a:t>
            </a:r>
          </a:p>
          <a:p>
            <a:pPr marL="126000" indent="-126000">
              <a:buFont typeface="+mj-lt"/>
              <a:buAutoNum type="arabicPeriod"/>
            </a:pPr>
            <a:r>
              <a:rPr lang="nl-NL" sz="933">
                <a:latin typeface="Source Sans Pro" panose="020B0503030403020204" pitchFamily="34" charset="77"/>
              </a:rPr>
              <a:t>Als een afbeelding ter decoratie wordt gebruikt hoeft er geen alternatieve tekst geplaatst te worden. Vink de optie </a:t>
            </a:r>
            <a:r>
              <a:rPr lang="nl-NL" sz="933" u="sng">
                <a:latin typeface="Source Sans Pro" panose="020B0503030403020204" pitchFamily="34" charset="77"/>
              </a:rPr>
              <a:t>Markeren als decoratief</a:t>
            </a:r>
            <a:r>
              <a:rPr lang="nl-NL" sz="933">
                <a:latin typeface="Source Sans Pro" panose="020B0503030403020204" pitchFamily="34" charset="77"/>
              </a:rPr>
              <a:t>, aan.</a:t>
            </a:r>
          </a:p>
          <a:p>
            <a:pPr marL="90000" indent="-90000"/>
            <a:endParaRPr lang="nl-NL" sz="933">
              <a:latin typeface="Source Sans Pro" panose="020B0503030403020204" pitchFamily="34" charset="77"/>
            </a:endParaRPr>
          </a:p>
          <a:p>
            <a:r>
              <a:rPr lang="nl-NL" sz="933" b="1">
                <a:latin typeface="Source Sans Pro" panose="020B0503030403020204" pitchFamily="34" charset="77"/>
              </a:rPr>
              <a:t>Gebruik leesbare hyperlinks </a:t>
            </a:r>
          </a:p>
          <a:p>
            <a:r>
              <a:rPr lang="nl-NL" sz="933">
                <a:latin typeface="Source Sans Pro" panose="020B0503030403020204" pitchFamily="34" charset="77"/>
              </a:rPr>
              <a:t>Zorg ervoor dat de gelinkte tekst iets zegt over je doel. Vermijdt termen als ‘klik hier’, omdat deze zonder context onduidelijk zijn. </a:t>
            </a:r>
            <a:br>
              <a:rPr lang="nl-NL" sz="933">
                <a:latin typeface="Source Sans Pro" panose="020B0503030403020204" pitchFamily="34" charset="77"/>
              </a:rPr>
            </a:br>
            <a:r>
              <a:rPr lang="nl-NL" sz="933" u="sng">
                <a:latin typeface="Source Sans Pro" panose="020B0503030403020204" pitchFamily="34" charset="77"/>
              </a:rPr>
              <a:t>Voorbeeld: </a:t>
            </a:r>
            <a:r>
              <a:rPr lang="nl-NL" sz="933">
                <a:latin typeface="Source Sans Pro" panose="020B0503030403020204" pitchFamily="34" charset="77"/>
              </a:rPr>
              <a:t>Via deze link gaat u naar de contactpagina van IOL.</a:t>
            </a:r>
          </a:p>
          <a:p>
            <a:endParaRPr lang="nl-NL" sz="933">
              <a:latin typeface="Source Sans Pro" panose="020B0503030403020204" pitchFamily="34" charset="77"/>
            </a:endParaRPr>
          </a:p>
          <a:p>
            <a:endParaRPr lang="nl-NL" sz="933">
              <a:latin typeface="Source Sans Pro" panose="020B0503030403020204" pitchFamily="34" charset="77"/>
            </a:endParaRP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BDEA7769-2DA3-58A1-B5BA-1B40E624C7D7}"/>
              </a:ext>
            </a:extLst>
          </p:cNvPr>
          <p:cNvSpPr txBox="1">
            <a:spLocks/>
          </p:cNvSpPr>
          <p:nvPr userDrawn="1"/>
        </p:nvSpPr>
        <p:spPr>
          <a:xfrm>
            <a:off x="553320" y="549275"/>
            <a:ext cx="2791013" cy="5845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Tools en tips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A3EB61C-4CC1-1307-AD94-DF1D684837FA}"/>
              </a:ext>
            </a:extLst>
          </p:cNvPr>
          <p:cNvSpPr txBox="1"/>
          <p:nvPr userDrawn="1"/>
        </p:nvSpPr>
        <p:spPr>
          <a:xfrm>
            <a:off x="550863" y="1412875"/>
            <a:ext cx="519383" cy="2166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tabLst/>
            </a:pPr>
            <a:r>
              <a:rPr lang="nl-NL" sz="933" b="1" baseline="0">
                <a:solidFill>
                  <a:schemeClr val="tx1"/>
                </a:solidFill>
                <a:latin typeface="Source Sans Pro" panose="020B0503030403020204" pitchFamily="34" charset="77"/>
              </a:rPr>
              <a:t>Kleuren</a:t>
            </a:r>
            <a:endParaRPr lang="nl-NL" sz="933" baseline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9A33C65-1092-971A-A471-0D04D0210856}"/>
              </a:ext>
            </a:extLst>
          </p:cNvPr>
          <p:cNvSpPr txBox="1"/>
          <p:nvPr userDrawn="1"/>
        </p:nvSpPr>
        <p:spPr>
          <a:xfrm>
            <a:off x="550863" y="1665083"/>
            <a:ext cx="5976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Ins="7200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bg1"/>
                </a:solidFill>
              </a:rPr>
              <a:t>#0070a7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4DE6C1A-9A06-7546-5847-D5C386998395}"/>
              </a:ext>
            </a:extLst>
          </p:cNvPr>
          <p:cNvSpPr txBox="1"/>
          <p:nvPr userDrawn="1"/>
        </p:nvSpPr>
        <p:spPr>
          <a:xfrm>
            <a:off x="550863" y="2153660"/>
            <a:ext cx="597600" cy="36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Ins="7200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#e9b53d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F10F44FF-C087-18BC-C3C8-3D62F429EF23}"/>
              </a:ext>
            </a:extLst>
          </p:cNvPr>
          <p:cNvSpPr txBox="1"/>
          <p:nvPr userDrawn="1"/>
        </p:nvSpPr>
        <p:spPr>
          <a:xfrm>
            <a:off x="550863" y="2642237"/>
            <a:ext cx="5976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Ins="7200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bg1"/>
                </a:solidFill>
              </a:rPr>
              <a:t>#4094BD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0E0FD6C6-0408-A26C-881A-3CD37E626D41}"/>
              </a:ext>
            </a:extLst>
          </p:cNvPr>
          <p:cNvSpPr txBox="1"/>
          <p:nvPr userDrawn="1"/>
        </p:nvSpPr>
        <p:spPr>
          <a:xfrm>
            <a:off x="550863" y="3619391"/>
            <a:ext cx="5976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#80B8D3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1F734AB-1988-2D87-2705-FD5AEBD62F6D}"/>
              </a:ext>
            </a:extLst>
          </p:cNvPr>
          <p:cNvSpPr txBox="1"/>
          <p:nvPr userDrawn="1"/>
        </p:nvSpPr>
        <p:spPr>
          <a:xfrm>
            <a:off x="550862" y="4596545"/>
            <a:ext cx="597600" cy="36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Ins="7200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#BFDBE9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EA578770-2ECD-676D-9095-3F109CCB13DA}"/>
              </a:ext>
            </a:extLst>
          </p:cNvPr>
          <p:cNvSpPr txBox="1"/>
          <p:nvPr userDrawn="1"/>
        </p:nvSpPr>
        <p:spPr>
          <a:xfrm>
            <a:off x="550863" y="3130814"/>
            <a:ext cx="5976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Ins="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#EFC86D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F940D6C4-3616-CB19-514C-55D2FCD685B4}"/>
              </a:ext>
            </a:extLst>
          </p:cNvPr>
          <p:cNvSpPr txBox="1"/>
          <p:nvPr userDrawn="1"/>
        </p:nvSpPr>
        <p:spPr>
          <a:xfrm>
            <a:off x="550863" y="4107968"/>
            <a:ext cx="597600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0" rIns="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#F4DA9E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6C253048-3B2D-3527-3F8B-D9B4F4628890}"/>
              </a:ext>
            </a:extLst>
          </p:cNvPr>
          <p:cNvSpPr txBox="1"/>
          <p:nvPr userDrawn="1"/>
        </p:nvSpPr>
        <p:spPr>
          <a:xfrm>
            <a:off x="550863" y="5085125"/>
            <a:ext cx="597600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Ins="36000" rtlCol="0" anchor="ctr" anchorCtr="0">
            <a:spAutoFit/>
          </a:bodyPr>
          <a:lstStyle/>
          <a:p>
            <a:pPr marL="0" indent="0" algn="ctr">
              <a:tabLst>
                <a:tab pos="349250" algn="r"/>
              </a:tabLst>
            </a:pPr>
            <a:r>
              <a:rPr lang="nl-NL" sz="900" baseline="0">
                <a:solidFill>
                  <a:schemeClr val="tx1"/>
                </a:solidFill>
              </a:rPr>
              <a:t>#F9ECCE</a:t>
            </a:r>
          </a:p>
        </p:txBody>
      </p:sp>
    </p:spTree>
    <p:extLst>
      <p:ext uri="{BB962C8B-B14F-4D97-AF65-F5344CB8AC3E}">
        <p14:creationId xmlns:p14="http://schemas.microsoft.com/office/powerpoint/2010/main" val="36890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kaders geel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825200"/>
            <a:ext cx="5365750" cy="3621600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solidFill>
            <a:schemeClr val="accent6"/>
          </a:solidFill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065B4FE1-B243-D23D-358C-8AAC22513F3E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727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s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519232A2-9460-0E78-D1FB-4FFC023472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9867" r="143"/>
          <a:stretch/>
        </p:blipFill>
        <p:spPr>
          <a:xfrm>
            <a:off x="9754800" y="0"/>
            <a:ext cx="2437200" cy="6858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825624"/>
            <a:ext cx="884160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8841600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10585094" y="396208"/>
            <a:ext cx="105604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smal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7C86B35F-20AE-53CF-1C78-7F20941D2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" r="630"/>
          <a:stretch/>
        </p:blipFill>
        <p:spPr>
          <a:xfrm>
            <a:off x="11642400" y="396000"/>
            <a:ext cx="187200" cy="363600"/>
          </a:xfrm>
          <a:prstGeom prst="rect">
            <a:avLst/>
          </a:prstGeom>
        </p:spPr>
      </p:pic>
      <p:pic>
        <p:nvPicPr>
          <p:cNvPr id="5" name="Afbeelding 4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A4F8A3D3-E406-388B-32C2-2F98EC9117B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93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geel vlak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536E11E-9EB3-D315-E64E-49B65E0919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1417" r="41"/>
          <a:stretch/>
        </p:blipFill>
        <p:spPr>
          <a:xfrm>
            <a:off x="6273600" y="0"/>
            <a:ext cx="5918400" cy="6858000"/>
          </a:xfrm>
          <a:prstGeom prst="rect">
            <a:avLst/>
          </a:prstGeom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785AAC65-3EC7-F498-6922-377365695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+ geel vlak breed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7C86B35F-20AE-53CF-1C78-7F20941D2B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/>
          </a:blip>
          <a:srcRect l="1" r="630"/>
          <a:stretch/>
        </p:blipFill>
        <p:spPr>
          <a:xfrm>
            <a:off x="11642400" y="396000"/>
            <a:ext cx="187200" cy="363600"/>
          </a:xfrm>
          <a:prstGeom prst="rect">
            <a:avLst/>
          </a:prstGeom>
        </p:spPr>
      </p:pic>
      <p:cxnSp>
        <p:nvCxnSpPr>
          <p:cNvPr id="3" name="Rechte verbindingslijn 2">
            <a:extLst>
              <a:ext uri="{FF2B5EF4-FFF2-40B4-BE49-F238E27FC236}">
                <a16:creationId xmlns:a16="http://schemas.microsoft.com/office/drawing/2014/main" id="{BB2DB4BA-9715-E72D-BAF5-945273976BD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14EBE2E7-35F8-0904-0205-86DC7FCC96D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64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78D059E-CA78-173D-2433-09E77DC6BA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8709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Quote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842" y="549275"/>
            <a:ext cx="11094296" cy="4895850"/>
          </a:xfrm>
        </p:spPr>
        <p:txBody>
          <a:bodyPr anchor="ctr" anchorCtr="0"/>
          <a:lstStyle>
            <a:lvl1pPr algn="ctr">
              <a:defRPr i="1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‘Klik om stijl te bewerken’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52E1BC0-0534-7608-93E6-AD6FD5023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1" r="630"/>
          <a:stretch/>
        </p:blipFill>
        <p:spPr>
          <a:xfrm>
            <a:off x="11642400" y="396000"/>
            <a:ext cx="187200" cy="363600"/>
          </a:xfrm>
          <a:prstGeom prst="rect">
            <a:avLst/>
          </a:prstGeom>
        </p:spPr>
      </p:pic>
      <p:pic>
        <p:nvPicPr>
          <p:cNvPr id="8" name="Afbeelding 7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4CD0DCB7-023C-05FF-B0B3-3D4EB3E358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7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Grafiek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2596BF1-A76A-963C-71D5-5374EC15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5365750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C92A42E9-4E3F-4101-51A3-3B236A8C5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0882A832-B3B5-AB24-2B9D-2F7741941006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2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9E97C417-A779-0FEC-F813-87A825420D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 err="1">
                <a:solidFill>
                  <a:schemeClr val="tx1"/>
                </a:solidFill>
                <a:latin typeface="Source Sans Pro" panose="020B0503030403020204" pitchFamily="34" charset="77"/>
              </a:rPr>
              <a:t>Einddia</a:t>
            </a:r>
            <a:endParaRPr lang="nl-NL" sz="800" baseline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5122A6-C703-6745-AA6B-E302DD686EC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09731" y="5808072"/>
            <a:ext cx="7831406" cy="500653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tx2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Gepubliceerd onder CC-BY 4.0-licentie</a:t>
            </a:r>
          </a:p>
        </p:txBody>
      </p:sp>
      <p:pic>
        <p:nvPicPr>
          <p:cNvPr id="5" name="Afbeelding 4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9B2A908E-18C7-349B-2D04-5E96351C3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09731" y="2276475"/>
            <a:ext cx="4527286" cy="152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5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Iconen</a:t>
            </a:r>
          </a:p>
        </p:txBody>
      </p:sp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BDEA7769-2DA3-58A1-B5BA-1B40E624C7D7}"/>
              </a:ext>
            </a:extLst>
          </p:cNvPr>
          <p:cNvSpPr txBox="1">
            <a:spLocks/>
          </p:cNvSpPr>
          <p:nvPr userDrawn="1"/>
        </p:nvSpPr>
        <p:spPr>
          <a:xfrm>
            <a:off x="553320" y="549275"/>
            <a:ext cx="2791013" cy="58458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Iconen</a:t>
            </a:r>
          </a:p>
        </p:txBody>
      </p:sp>
    </p:spTree>
    <p:extLst>
      <p:ext uri="{BB962C8B-B14F-4D97-AF65-F5344CB8AC3E}">
        <p14:creationId xmlns:p14="http://schemas.microsoft.com/office/powerpoint/2010/main" val="255220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080B0C94-7DEC-91E7-FFF4-952650F1E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0317CB-1016-225A-C0D6-96DF71BFFC72}"/>
              </a:ext>
            </a:extLst>
          </p:cNvPr>
          <p:cNvSpPr txBox="1"/>
          <p:nvPr userDrawn="1"/>
        </p:nvSpPr>
        <p:spPr>
          <a:xfrm>
            <a:off x="9996462" y="-173276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Titel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2FABD99-D194-FE18-58E5-DA831B2F9A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736" y="716132"/>
            <a:ext cx="2811180" cy="5425736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A03A926-3049-9190-A0F5-8EB5D2ABB6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38941" y="1476954"/>
            <a:ext cx="7602197" cy="1210492"/>
          </a:xfrm>
        </p:spPr>
        <p:txBody>
          <a:bodyPr lIns="0" tIns="0" rIns="0" bIns="0" anchor="t" anchorCtr="0"/>
          <a:lstStyle>
            <a:lvl1pPr algn="l">
              <a:defRPr sz="4000" b="1" i="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titel van het model te bewerken</a:t>
            </a:r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id="{BF5ADC2B-BA3F-E990-05C2-845BEEA5E2C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38940" y="2822398"/>
            <a:ext cx="7839945" cy="118204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4000" b="0" i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te bewerken</a:t>
            </a:r>
          </a:p>
        </p:txBody>
      </p:sp>
      <p:pic>
        <p:nvPicPr>
          <p:cNvPr id="12" name="Afbeelding 11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1CC43301-F801-2668-BA2F-81D7BF3AF75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73874" y="5055476"/>
            <a:ext cx="2767264" cy="929399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22689A0-B675-9725-0FC9-6D65992479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8940" y="4976537"/>
            <a:ext cx="4647859" cy="1308100"/>
          </a:xfrm>
        </p:spPr>
        <p:txBody>
          <a:bodyPr/>
          <a:lstStyle>
            <a:lvl1pPr marL="0" indent="0">
              <a:buFontTx/>
              <a:buNone/>
              <a:defRPr b="1" i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Datum</a:t>
            </a:r>
            <a:br>
              <a:rPr lang="nl-NL"/>
            </a:br>
            <a:r>
              <a:rPr lang="nl-NL"/>
              <a:t>Voor- en achternaam</a:t>
            </a:r>
            <a:br>
              <a:rPr lang="nl-NL"/>
            </a:br>
            <a:r>
              <a:rPr lang="nl-NL"/>
              <a:t>Voor- en achternaam</a:t>
            </a:r>
          </a:p>
        </p:txBody>
      </p:sp>
    </p:spTree>
    <p:extLst>
      <p:ext uri="{BB962C8B-B14F-4D97-AF65-F5344CB8AC3E}">
        <p14:creationId xmlns:p14="http://schemas.microsoft.com/office/powerpoint/2010/main" val="90132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2">
          <p15:clr>
            <a:srgbClr val="547EBF"/>
          </p15:clr>
        </p15:guide>
        <p15:guide id="2" orient="horz" pos="3770">
          <p15:clr>
            <a:srgbClr val="547EBF"/>
          </p15:clr>
        </p15:guide>
        <p15:guide id="3" orient="horz" pos="1026">
          <p15:clr>
            <a:srgbClr val="547EB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80C43E6-A1A4-60DD-487D-1D44E8727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9835"/>
          <a:stretch/>
        </p:blipFill>
        <p:spPr>
          <a:xfrm>
            <a:off x="0" y="0"/>
            <a:ext cx="2458800" cy="6858675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617288"/>
            <a:ext cx="8820000" cy="4827837"/>
          </a:xfrm>
        </p:spPr>
        <p:txBody>
          <a:bodyPr/>
          <a:lstStyle>
            <a:lvl1pPr marL="360000" indent="-360000">
              <a:buFont typeface="+mj-lt"/>
              <a:buAutoNum type="arabicPeriod"/>
              <a:defRPr b="0">
                <a:solidFill>
                  <a:schemeClr val="tx2"/>
                </a:solidFill>
                <a:latin typeface="+mj-lt"/>
              </a:defRPr>
            </a:lvl1pPr>
            <a:lvl2pPr marL="360000" indent="0">
              <a:buFontTx/>
              <a:buNone/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Inhoud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DFD3876B-831A-300F-4BA4-010557303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755" y="617288"/>
            <a:ext cx="1990800" cy="554400"/>
          </a:xfrm>
        </p:spPr>
        <p:txBody>
          <a:bodyPr lIns="0"/>
          <a:lstStyle>
            <a:lvl1pPr algn="r">
              <a:defRPr/>
            </a:lvl1pPr>
          </a:lstStyle>
          <a:p>
            <a:r>
              <a:rPr lang="nl-NL"/>
              <a:t>Vul in</a:t>
            </a:r>
          </a:p>
        </p:txBody>
      </p:sp>
    </p:spTree>
    <p:extLst>
      <p:ext uri="{BB962C8B-B14F-4D97-AF65-F5344CB8AC3E}">
        <p14:creationId xmlns:p14="http://schemas.microsoft.com/office/powerpoint/2010/main" val="2927438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1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543556"/>
            <a:ext cx="11090275" cy="960780"/>
          </a:xfrm>
        </p:spPr>
        <p:txBody>
          <a:bodyPr wrap="square" lIns="0"/>
          <a:lstStyle/>
          <a:p>
            <a:r>
              <a:rPr lang="nl-NL"/>
              <a:t>Klik om stijl bewerken 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11090275" cy="3621600"/>
          </a:xfrm>
        </p:spPr>
        <p:txBody>
          <a:bodyPr l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1 </a:t>
            </a:r>
            <a:r>
              <a:rPr lang="nl-NL" sz="800" baseline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97968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2 kolo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825624"/>
            <a:ext cx="5365750" cy="3621600"/>
          </a:xfrm>
        </p:spPr>
        <p:txBody>
          <a:bodyPr lIns="0" numCol="1" spcCol="43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2 </a:t>
            </a:r>
            <a:r>
              <a:rPr lang="nl-NL" sz="800" baseline="0" err="1">
                <a:solidFill>
                  <a:schemeClr val="tx1"/>
                </a:solidFill>
                <a:latin typeface="Source Sans Pro" panose="020B0503030403020204" pitchFamily="34" charset="77"/>
              </a:rPr>
              <a:t>koloms</a:t>
            </a:r>
            <a:endParaRPr lang="nl-NL" sz="800" baseline="0">
              <a:solidFill>
                <a:schemeClr val="tx1"/>
              </a:solidFill>
              <a:latin typeface="Source Sans Pro" panose="020B0503030403020204" pitchFamily="34" charset="77"/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86ACC23-E0A0-C573-3065-8658B4C37B9C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DD0DEBC-7C2D-28B2-5674-483E4D219EA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825624"/>
            <a:ext cx="5365750" cy="3621600"/>
          </a:xfrm>
        </p:spPr>
        <p:txBody>
          <a:bodyPr lIns="0" numCol="1" spcCol="43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783589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FB80F3BE-3974-AFC4-0FE8-5152219A8C34}"/>
              </a:ext>
            </a:extLst>
          </p:cNvPr>
          <p:cNvSpPr/>
          <p:nvPr userDrawn="1"/>
        </p:nvSpPr>
        <p:spPr>
          <a:xfrm>
            <a:off x="6275388" y="1820487"/>
            <a:ext cx="5363950" cy="36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geel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825200"/>
            <a:ext cx="5365750" cy="3621600"/>
          </a:xfrm>
          <a:noFill/>
        </p:spPr>
        <p:txBody>
          <a:bodyPr lIns="180000" tIns="180000" rIns="180000" bIns="180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36B0DEA-DDC3-5E8C-3B90-9F12F5960154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57648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- kader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FB80F3BE-3974-AFC4-0FE8-5152219A8C34}"/>
              </a:ext>
            </a:extLst>
          </p:cNvPr>
          <p:cNvSpPr/>
          <p:nvPr userDrawn="1"/>
        </p:nvSpPr>
        <p:spPr>
          <a:xfrm>
            <a:off x="6275388" y="1820487"/>
            <a:ext cx="5363950" cy="361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F9EA72-6B29-F148-8053-4F49F3C9F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862A-94DA-0B47-B96F-5865B896F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825624"/>
            <a:ext cx="5365750" cy="3621600"/>
          </a:xfrm>
        </p:spPr>
        <p:txBody>
          <a:bodyPr lIns="0" tIns="180000" r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Tekst – kader blauw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8C4C470-7268-CFD7-3424-DC7CF08286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6275388" y="2276475"/>
            <a:ext cx="1423985" cy="2748371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78C24ECA-3827-DCDF-DCE0-B0F4DCB791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825200"/>
            <a:ext cx="5365750" cy="3621600"/>
          </a:xfrm>
          <a:noFill/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95F1446C-4F13-B7A8-2941-8939B5F0B610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32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Lettertype, tekst, Graphics, grafische vormgeving&#10;&#10;Automatisch gegenereerde beschrijving">
            <a:extLst>
              <a:ext uri="{FF2B5EF4-FFF2-40B4-BE49-F238E27FC236}">
                <a16:creationId xmlns:a16="http://schemas.microsoft.com/office/drawing/2014/main" id="{D88AA63F-D118-4749-BC07-7A919C61C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0499" y="5715489"/>
            <a:ext cx="1812649" cy="608787"/>
          </a:xfrm>
          <a:prstGeom prst="rect">
            <a:avLst/>
          </a:prstGeom>
        </p:spPr>
      </p:pic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E1B42BA-7AF0-8F47-BBF0-5A2A564D2A9D}"/>
              </a:ext>
            </a:extLst>
          </p:cNvPr>
          <p:cNvSpPr txBox="1">
            <a:spLocks/>
          </p:cNvSpPr>
          <p:nvPr userDrawn="1"/>
        </p:nvSpPr>
        <p:spPr>
          <a:xfrm>
            <a:off x="8610600" y="396208"/>
            <a:ext cx="30305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l-NL"/>
            </a:defPPr>
            <a:lvl1pPr marL="0" algn="r" defTabSz="914400" rtl="0" eaLnBrk="1" latinLnBrk="0" hangingPunct="1">
              <a:defRPr sz="1200" b="1" kern="1200" baseline="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B93FEE-3472-A94F-BAE6-926D351A95B5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1" name="Afbeelding 10" descr="Afbeelding met cirkel, Graphics, geel&#10;&#10;Automatisch gegenereerde beschrijving">
            <a:extLst>
              <a:ext uri="{FF2B5EF4-FFF2-40B4-BE49-F238E27FC236}">
                <a16:creationId xmlns:a16="http://schemas.microsoft.com/office/drawing/2014/main" id="{3531DCE9-3E3C-5847-801C-3BA71DB7B0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641138" y="396208"/>
            <a:ext cx="189350" cy="36512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EC430CDD-B619-8176-CEA0-071BE9BE8985}"/>
              </a:ext>
            </a:extLst>
          </p:cNvPr>
          <p:cNvSpPr txBox="1"/>
          <p:nvPr userDrawn="1"/>
        </p:nvSpPr>
        <p:spPr>
          <a:xfrm>
            <a:off x="9996462" y="-180000"/>
            <a:ext cx="219553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l-NL" sz="800" baseline="0">
                <a:solidFill>
                  <a:schemeClr val="tx1"/>
                </a:solidFill>
                <a:latin typeface="Source Sans Pro" panose="020B0503030403020204" pitchFamily="34" charset="77"/>
              </a:rPr>
              <a:t>kaders blauw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72759659-4580-BFD4-E88F-DC4A142A4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3556"/>
            <a:ext cx="11090275" cy="960780"/>
          </a:xfrm>
        </p:spPr>
        <p:txBody>
          <a:bodyPr lIns="0"/>
          <a:lstStyle/>
          <a:p>
            <a:r>
              <a:rPr lang="nl-NL"/>
              <a:t>Klik om stijl te bewerken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6628213E-9898-F463-2CFC-434C76B3C54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75388" y="1825199"/>
            <a:ext cx="5365750" cy="3619925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823C03AE-63C8-534A-315B-F78BA9E9183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3" y="1825200"/>
            <a:ext cx="5365750" cy="3621600"/>
          </a:xfrm>
          <a:solidFill>
            <a:schemeClr val="accent5"/>
          </a:solidFill>
        </p:spPr>
        <p:txBody>
          <a:bodyPr lIns="180000" tIns="180000" rIns="180000" bIns="180000"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cxnSp>
        <p:nvCxnSpPr>
          <p:cNvPr id="2" name="Rechte verbindingslijn 1">
            <a:extLst>
              <a:ext uri="{FF2B5EF4-FFF2-40B4-BE49-F238E27FC236}">
                <a16:creationId xmlns:a16="http://schemas.microsoft.com/office/drawing/2014/main" id="{5CE7F9FB-F333-207E-9B44-5CD670EB895B}"/>
              </a:ext>
            </a:extLst>
          </p:cNvPr>
          <p:cNvCxnSpPr>
            <a:cxnSpLocks/>
          </p:cNvCxnSpPr>
          <p:nvPr userDrawn="1"/>
        </p:nvCxnSpPr>
        <p:spPr>
          <a:xfrm>
            <a:off x="6098400" y="1825200"/>
            <a:ext cx="1005" cy="3621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690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5E1DC55-7BD3-C743-84DB-B1C88B1A6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320" y="549275"/>
            <a:ext cx="11087817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CA69E9-F894-6146-B945-5F7ED07D1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276475"/>
            <a:ext cx="11090275" cy="39004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971F6E-712C-5249-A3F8-3CF315DA4C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13231"/>
            <a:ext cx="76025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538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74" r:id="rId3"/>
    <p:sldLayoutId id="2147483660" r:id="rId4"/>
    <p:sldLayoutId id="2147483663" r:id="rId5"/>
    <p:sldLayoutId id="2147483650" r:id="rId6"/>
    <p:sldLayoutId id="2147483661" r:id="rId7"/>
    <p:sldLayoutId id="2147483664" r:id="rId8"/>
    <p:sldLayoutId id="2147483670" r:id="rId9"/>
    <p:sldLayoutId id="2147483671" r:id="rId10"/>
    <p:sldLayoutId id="2147483668" r:id="rId11"/>
    <p:sldLayoutId id="2147483669" r:id="rId12"/>
    <p:sldLayoutId id="2147483665" r:id="rId13"/>
    <p:sldLayoutId id="2147483666" r:id="rId14"/>
    <p:sldLayoutId id="2147483662" r:id="rId15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⎼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Systeemlettertype regulier"/>
        <a:buChar char="▹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452" userDrawn="1">
          <p15:clr>
            <a:srgbClr val="F26B43"/>
          </p15:clr>
        </p15:guide>
        <p15:guide id="3" orient="horz" pos="1434" userDrawn="1">
          <p15:clr>
            <a:srgbClr val="F26B43"/>
          </p15:clr>
        </p15:guide>
        <p15:guide id="4" orient="horz" pos="2886" userDrawn="1">
          <p15:clr>
            <a:srgbClr val="F26B43"/>
          </p15:clr>
        </p15:guide>
        <p15:guide id="5" pos="7333" userDrawn="1">
          <p15:clr>
            <a:srgbClr val="F26B43"/>
          </p15:clr>
        </p15:guide>
        <p15:guide id="6" pos="347" userDrawn="1">
          <p15:clr>
            <a:srgbClr val="F26B43"/>
          </p15:clr>
        </p15:guide>
        <p15:guide id="7" orient="horz" pos="3974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3430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1" pos="1549" userDrawn="1">
          <p15:clr>
            <a:srgbClr val="F26B43"/>
          </p15:clr>
        </p15:guide>
        <p15:guide id="12" pos="1776" userDrawn="1">
          <p15:clr>
            <a:srgbClr val="F26B43"/>
          </p15:clr>
        </p15:guide>
        <p15:guide id="13" pos="4679" userDrawn="1">
          <p15:clr>
            <a:srgbClr val="F26B43"/>
          </p15:clr>
        </p15:guide>
        <p15:guide id="14" pos="3727" userDrawn="1">
          <p15:clr>
            <a:srgbClr val="F26B43"/>
          </p15:clr>
        </p15:guide>
        <p15:guide id="15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wikiwijs.nl/inloopuur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91CDCB3-2B56-E21B-0CF8-48FB5CF43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Zoeken, vinden, delen</a:t>
            </a:r>
          </a:p>
        </p:txBody>
      </p:sp>
      <p:sp>
        <p:nvSpPr>
          <p:cNvPr id="9" name="Ondertitel 8">
            <a:extLst>
              <a:ext uri="{FF2B5EF4-FFF2-40B4-BE49-F238E27FC236}">
                <a16:creationId xmlns:a16="http://schemas.microsoft.com/office/drawing/2014/main" id="{5E80A277-C3A3-D83C-BBAC-E44A14D916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940" y="2174216"/>
            <a:ext cx="7839945" cy="2548255"/>
          </a:xfrm>
        </p:spPr>
        <p:txBody>
          <a:bodyPr/>
          <a:lstStyle/>
          <a:p>
            <a:r>
              <a:rPr lang="nl-NL"/>
              <a:t>Hoe vind je (jouw) lesmateriaal met Edurep? </a:t>
            </a:r>
          </a:p>
          <a:p>
            <a:r>
              <a:rPr lang="nl-NL"/>
              <a:t>Wat moet je doen om goed vindbaar te worden?</a:t>
            </a:r>
            <a:endParaRPr lang="nl-NL">
              <a:latin typeface="Source Sans Pro"/>
              <a:ea typeface="Source Sans Pro"/>
            </a:endParaRP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C77DCA3-F544-ACE7-DB9D-FFA6C1F6EB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/>
              <a:t>14 november 2024</a:t>
            </a:r>
          </a:p>
          <a:p>
            <a:r>
              <a:rPr lang="nl-NL"/>
              <a:t>Kaj Schneider</a:t>
            </a:r>
          </a:p>
          <a:p>
            <a:r>
              <a:rPr lang="nl-NL"/>
              <a:t>Marthe Straatemeier</a:t>
            </a:r>
          </a:p>
        </p:txBody>
      </p:sp>
    </p:spTree>
    <p:extLst>
      <p:ext uri="{BB962C8B-B14F-4D97-AF65-F5344CB8AC3E}">
        <p14:creationId xmlns:p14="http://schemas.microsoft.com/office/powerpoint/2010/main" val="355544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F5874-1AC6-0656-7C51-ABD82142B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86F10C7-D311-FF13-31EF-77F6994CA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Voorbeeld met “</a:t>
            </a:r>
            <a:r>
              <a:rPr lang="nl-NL" err="1"/>
              <a:t>nederlands</a:t>
            </a:r>
            <a:r>
              <a:rPr lang="nl-NL"/>
              <a:t>”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19770 resultaten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9226 resultaten als ik filter op vak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nederlands</a:t>
            </a:r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1134900" lvl="3" indent="-342900">
              <a:buFont typeface="Arial" panose="020B0604020202020204" pitchFamily="34" charset="0"/>
              <a:buChar char="•"/>
            </a:pPr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Wat is nu eigenlijk je zoekvraag?</a:t>
            </a:r>
          </a:p>
          <a:p>
            <a:pPr marL="0" lvl="1"/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D3E7489-2B5B-4E11-7DC3-3FFF6A20F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Zoeken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CFD8CC-47A5-19DE-DA73-8FBE60DB4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E5053A2-F296-CD14-9454-FD5AD3063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2986971"/>
            <a:ext cx="5160464" cy="3494851"/>
          </a:xfrm>
          <a:prstGeom prst="rect">
            <a:avLst/>
          </a:prstGeom>
          <a:ln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163661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21F0DF-2EC4-FA56-E87B-FA6D715AE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9299A061-3CD0-CC2B-1570-861AC3B2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lvl="1"/>
            <a:r>
              <a:rPr lang="nl-NL">
                <a:solidFill>
                  <a:srgbClr val="0070A7"/>
                </a:solidFill>
                <a:latin typeface="Source Sans Pro"/>
                <a:ea typeface="Source Sans Pro"/>
              </a:rPr>
              <a:t>Tips om te zoeken?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>
                <a:ea typeface="Source Sans Pro Light"/>
              </a:rPr>
              <a:t>Zoek exact: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1 woord: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chatgpt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 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[</a:t>
            </a:r>
            <a:r>
              <a:rPr lang="en-US" sz="1600" err="1">
                <a:solidFill>
                  <a:srgbClr val="0D77AB"/>
                </a:solidFill>
              </a:rPr>
              <a:t>chatgpt</a:t>
            </a:r>
            <a:r>
              <a:rPr lang="en-US" sz="1600">
                <a:solidFill>
                  <a:srgbClr val="0D77AB"/>
                </a:solidFill>
              </a:rPr>
              <a:t>]</a:t>
            </a:r>
            <a:endParaRPr lang="nl-NL" sz="1600">
              <a:solidFill>
                <a:srgbClr val="0D77AB"/>
              </a:solidFill>
              <a:latin typeface="Source Sans Pro Light"/>
              <a:ea typeface="Source Sans Pro Light"/>
            </a:endParaRP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Meer woorden: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chatgpt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 voor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dummies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 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[</a:t>
            </a:r>
            <a:r>
              <a:rPr lang="en-US" sz="1600" err="1">
                <a:solidFill>
                  <a:srgbClr val="0D77AB"/>
                </a:solidFill>
              </a:rPr>
              <a:t>chatgpt</a:t>
            </a:r>
            <a:r>
              <a:rPr lang="en-US" sz="1600">
                <a:solidFill>
                  <a:srgbClr val="0D77AB"/>
                </a:solidFill>
              </a:rPr>
              <a:t> and </a:t>
            </a:r>
            <a:r>
              <a:rPr lang="en-US" sz="1600" err="1">
                <a:solidFill>
                  <a:srgbClr val="0D77AB"/>
                </a:solidFill>
              </a:rPr>
              <a:t>voor</a:t>
            </a:r>
            <a:r>
              <a:rPr lang="en-US" sz="1600">
                <a:solidFill>
                  <a:srgbClr val="0D77AB"/>
                </a:solidFill>
              </a:rPr>
              <a:t> and dummies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]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Meer woorden: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chatgpt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 voor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dummies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 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[“</a:t>
            </a:r>
            <a:r>
              <a:rPr lang="nl-NL" sz="1600" err="1">
                <a:solidFill>
                  <a:srgbClr val="0D77AB"/>
                </a:solidFill>
              </a:rPr>
              <a:t>chatgpt</a:t>
            </a:r>
            <a:r>
              <a:rPr lang="nl-NL" sz="1600">
                <a:solidFill>
                  <a:srgbClr val="0D77AB"/>
                </a:solidFill>
              </a:rPr>
              <a:t> voor </a:t>
            </a:r>
            <a:r>
              <a:rPr lang="nl-NL" sz="1600" err="1">
                <a:solidFill>
                  <a:srgbClr val="0D77AB"/>
                </a:solidFill>
              </a:rPr>
              <a:t>dummies</a:t>
            </a:r>
            <a:r>
              <a:rPr lang="nl-NL" sz="1600">
                <a:solidFill>
                  <a:srgbClr val="0D77AB"/>
                </a:solidFill>
              </a:rPr>
              <a:t>”]</a:t>
            </a:r>
            <a:endParaRPr lang="nl-NL" sz="1600">
              <a:solidFill>
                <a:srgbClr val="0D77AB"/>
              </a:solidFill>
              <a:latin typeface="Source Sans Pro Light"/>
              <a:ea typeface="Source Sans Pro Light"/>
            </a:endParaRPr>
          </a:p>
          <a:p>
            <a:pPr marL="792000" lvl="3" indent="0">
              <a:buNone/>
            </a:pPr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Zoek breder: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1 woord: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chatgp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* 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[</a:t>
            </a:r>
            <a:r>
              <a:rPr lang="en-US" sz="1600" err="1">
                <a:solidFill>
                  <a:srgbClr val="0D77AB"/>
                </a:solidFill>
              </a:rPr>
              <a:t>chatgp</a:t>
            </a:r>
            <a:r>
              <a:rPr lang="en-US" sz="1600">
                <a:solidFill>
                  <a:srgbClr val="0D77AB"/>
                </a:solidFill>
              </a:rPr>
              <a:t>*]</a:t>
            </a:r>
            <a:endParaRPr lang="nl-NL" sz="1600">
              <a:solidFill>
                <a:srgbClr val="0D77AB"/>
              </a:solidFill>
              <a:latin typeface="Source Sans Pro Light"/>
              <a:ea typeface="Source Sans Pro Light"/>
            </a:endParaRP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Meer woorden: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chatg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* </a:t>
            </a:r>
            <a:r>
              <a:rPr lang="nl-NL" err="1">
                <a:solidFill>
                  <a:srgbClr val="000000"/>
                </a:solidFill>
                <a:latin typeface="Source Sans Pro Light"/>
                <a:ea typeface="Source Sans Pro Light"/>
              </a:rPr>
              <a:t>dumm</a:t>
            </a: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* 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[</a:t>
            </a:r>
            <a:r>
              <a:rPr lang="nl-NL" sz="1600" err="1">
                <a:solidFill>
                  <a:srgbClr val="0D77AB"/>
                </a:solidFill>
              </a:rPr>
              <a:t>chatg</a:t>
            </a:r>
            <a:r>
              <a:rPr lang="nl-NL" sz="1600">
                <a:solidFill>
                  <a:srgbClr val="0D77AB"/>
                </a:solidFill>
              </a:rPr>
              <a:t>* and </a:t>
            </a:r>
            <a:r>
              <a:rPr lang="nl-NL" sz="1600" err="1">
                <a:solidFill>
                  <a:srgbClr val="0D77AB"/>
                </a:solidFill>
              </a:rPr>
              <a:t>dumm</a:t>
            </a:r>
            <a:r>
              <a:rPr lang="nl-NL" sz="1600">
                <a:solidFill>
                  <a:srgbClr val="0D77AB"/>
                </a:solidFill>
              </a:rPr>
              <a:t>*</a:t>
            </a:r>
            <a:r>
              <a:rPr lang="nl-NL" sz="1600">
                <a:solidFill>
                  <a:srgbClr val="0D77AB"/>
                </a:solidFill>
                <a:latin typeface="Source Sans Pro Light"/>
                <a:ea typeface="Source Sans Pro Light"/>
              </a:rPr>
              <a:t>]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>
                <a:latin typeface="Source Sans Pro Light"/>
                <a:ea typeface="Source Sans Pro Light"/>
              </a:rPr>
              <a:t>* werkt niet </a:t>
            </a:r>
            <a:r>
              <a:rPr lang="nl-NL" err="1">
                <a:latin typeface="Source Sans Pro Light"/>
                <a:ea typeface="Source Sans Pro Light"/>
              </a:rPr>
              <a:t>icm</a:t>
            </a:r>
            <a:r>
              <a:rPr lang="nl-NL">
                <a:latin typeface="Source Sans Pro Light"/>
                <a:ea typeface="Source Sans Pro Light"/>
              </a:rPr>
              <a:t> “”</a:t>
            </a:r>
            <a:r>
              <a:rPr lang="nl-NL">
                <a:solidFill>
                  <a:srgbClr val="0D77AB"/>
                </a:solidFill>
                <a:latin typeface="Source Sans Pro Light"/>
                <a:ea typeface="Source Sans Pro Light"/>
              </a:rPr>
              <a:t> </a:t>
            </a:r>
            <a:r>
              <a:rPr lang="nl-NL" sz="1600">
                <a:solidFill>
                  <a:srgbClr val="FF0000"/>
                </a:solidFill>
                <a:latin typeface="Source Sans Pro Light"/>
                <a:ea typeface="Source Sans Pro Light"/>
              </a:rPr>
              <a:t>[“</a:t>
            </a:r>
            <a:r>
              <a:rPr lang="nl-NL" sz="1600" err="1">
                <a:solidFill>
                  <a:srgbClr val="FF0000"/>
                </a:solidFill>
              </a:rPr>
              <a:t>chatg</a:t>
            </a:r>
            <a:r>
              <a:rPr lang="nl-NL" sz="1600">
                <a:solidFill>
                  <a:srgbClr val="FF0000"/>
                </a:solidFill>
              </a:rPr>
              <a:t>* and </a:t>
            </a:r>
            <a:r>
              <a:rPr lang="nl-NL" sz="1600" err="1">
                <a:solidFill>
                  <a:srgbClr val="FF0000"/>
                </a:solidFill>
              </a:rPr>
              <a:t>dumm</a:t>
            </a:r>
            <a:r>
              <a:rPr lang="nl-NL" sz="1600">
                <a:solidFill>
                  <a:srgbClr val="FF0000"/>
                </a:solidFill>
              </a:rPr>
              <a:t>*”</a:t>
            </a:r>
            <a:r>
              <a:rPr lang="nl-NL" sz="1600">
                <a:solidFill>
                  <a:srgbClr val="FF0000"/>
                </a:solidFill>
                <a:latin typeface="Source Sans Pro Light"/>
                <a:ea typeface="Source Sans Pro Light"/>
              </a:rPr>
              <a:t>]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endParaRPr lang="nl-NL">
              <a:latin typeface="Source Sans Pro Light"/>
              <a:ea typeface="Source Sans Pro Light"/>
            </a:endParaRPr>
          </a:p>
          <a:p>
            <a:pPr marL="0" lvl="1"/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C2A60BA-B58B-F495-2013-34D6C8EB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 dirty="0">
                <a:ea typeface="Source Sans Pro"/>
              </a:rPr>
              <a:t>Zoeken op woord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2627B24-C0EA-E748-39E8-01F1E5459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CB72113-62F5-1EFE-9027-F109445BF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4" y="5943601"/>
            <a:ext cx="3613039" cy="788962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DBE8DE0-E12B-6FE9-38B4-F56158F4A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652" y="914400"/>
            <a:ext cx="3529947" cy="1015999"/>
          </a:xfrm>
          <a:prstGeom prst="rect">
            <a:avLst/>
          </a:prstGeom>
          <a:ln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1626271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4E7F3-C3D5-388A-766F-A972D3B2A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4BED40A-E9F9-BBF7-660F-B5644E3F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 betekent “in” Wikiwijs?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Wikiwijs heeft meerdere rollen: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b="1"/>
              <a:t>Vinden</a:t>
            </a:r>
            <a:r>
              <a:rPr lang="nl-NL"/>
              <a:t>: zoekinterface om leermiddelen te vinden (in Edurep)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b="1"/>
              <a:t>Startpagina’s</a:t>
            </a:r>
            <a:r>
              <a:rPr lang="nl-NL"/>
              <a:t> en </a:t>
            </a:r>
            <a:r>
              <a:rPr lang="nl-NL" b="1"/>
              <a:t>nieuws</a:t>
            </a:r>
            <a:r>
              <a:rPr lang="nl-NL"/>
              <a:t>: om te etaleren en inspireren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b="1">
                <a:ea typeface="Source Sans Pro Light"/>
              </a:rPr>
              <a:t>Delen</a:t>
            </a:r>
            <a:r>
              <a:rPr lang="nl-NL">
                <a:ea typeface="Source Sans Pro Light"/>
              </a:rPr>
              <a:t>: bestanden/links opslaan in het platform, </a:t>
            </a:r>
            <a:r>
              <a:rPr lang="nl-NL" err="1">
                <a:ea typeface="Source Sans Pro Light"/>
              </a:rPr>
              <a:t>metadateren</a:t>
            </a:r>
            <a:r>
              <a:rPr lang="nl-NL">
                <a:ea typeface="Source Sans Pro Light"/>
              </a:rPr>
              <a:t> en link delen met Edurep. 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endParaRPr lang="nl-NL">
              <a:ea typeface="Source Sans Pro Light"/>
            </a:endParaRP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b="1">
                <a:ea typeface="Source Sans Pro Light"/>
              </a:rPr>
              <a:t>Maken</a:t>
            </a:r>
            <a:r>
              <a:rPr lang="nl-NL">
                <a:ea typeface="Source Sans Pro Light"/>
              </a:rPr>
              <a:t>: ontwikkelen van online interactieve lessen of toetsen  en deze link delen met Edurep (en Google </a:t>
            </a:r>
            <a:r>
              <a:rPr lang="nl-NL">
                <a:ea typeface="Source Sans Pro Light"/>
                <a:sym typeface="Wingdings" panose="05000000000000000000" pitchFamily="2" charset="2"/>
              </a:rPr>
              <a:t>)</a:t>
            </a:r>
            <a:endParaRPr lang="nl-NL">
              <a:ea typeface="Source Sans Pro Light"/>
            </a:endParaRPr>
          </a:p>
          <a:p>
            <a:pPr marL="1134455" lvl="3" indent="-342900">
              <a:buFont typeface="Arial" panose="020B0604020202020204" pitchFamily="34" charset="0"/>
              <a:buChar char="•"/>
            </a:pPr>
            <a:endParaRPr lang="nl-NL">
              <a:ea typeface="Source Sans Pro Ligh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Checkvraag: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Kan je via de zoekportal van Wikiwijs lesmateriaal vinden dat niet in Wikiwijs ontwikkeld of gedeeld is? (en waarom?)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CE10CEF-DC43-EC2B-8AA7-578120EE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Wikiwijs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190F947-C491-68BC-F3ED-539FCAD0F0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3" name="Afbeelding 54">
            <a:extLst>
              <a:ext uri="{FF2B5EF4-FFF2-40B4-BE49-F238E27FC236}">
                <a16:creationId xmlns:a16="http://schemas.microsoft.com/office/drawing/2014/main" id="{E031B0A6-351B-67D5-C3F5-A98703B87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3100" y="4247574"/>
            <a:ext cx="1016000" cy="10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6B7AF69-5E7E-9E46-B1F5-4E3A160C8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3006" y="2821710"/>
            <a:ext cx="4219187" cy="468011"/>
          </a:xfrm>
          <a:prstGeom prst="rect">
            <a:avLst/>
          </a:prstGeom>
          <a:ln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365052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F7D499A-4E5F-FCD6-D36C-36D792778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CCA41EA-9F23-50F4-9A9E-5E2F45809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Wikiwijs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361877B-8D21-B54D-E4A7-6F792793B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2786457-94B4-EB5F-AC99-81D34B582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31554"/>
            <a:ext cx="3955531" cy="2627583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0D3CC54-F6FA-0A53-3E1E-3C6F9C1F8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4174" y="1131554"/>
            <a:ext cx="3948437" cy="2630406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89525DF6-C051-21DF-02C8-95DF24CC1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074" y="3912917"/>
            <a:ext cx="3939963" cy="2627583"/>
          </a:xfrm>
          <a:prstGeom prst="rect">
            <a:avLst/>
          </a:prstGeom>
          <a:ln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3072727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878E7-C529-4F8F-624C-04C1F5283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46195DF-71CD-2818-57D5-B5A162129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Omschrijven doe je met: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/>
              <a:t>Titel 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/>
              <a:t>Korte omschrijving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err="1"/>
              <a:t>Keywords</a:t>
            </a:r>
            <a:r>
              <a:rPr lang="nl-NL"/>
              <a:t> (niet zichtbaar, wel belangrijk voor relevantie)</a:t>
            </a:r>
          </a:p>
          <a:p>
            <a:pPr marL="791845" lvl="3" indent="0">
              <a:buNone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503555" lvl="2" indent="0">
              <a:buNone/>
            </a:pP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17FE02C-BCE6-7922-37B6-64446D24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Omschrijven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65AD507-00A8-0131-CA21-49A53B6F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03A581EE-3467-D9D5-ACA1-4DE4EBFD9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400" y="4235414"/>
            <a:ext cx="4100496" cy="876372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16" name="Afbeelding 15" descr="Afbeelding met tekst, schermopname, Lettertype, lijn&#10;&#10;Automatisch gegenereerde beschrijving">
            <a:extLst>
              <a:ext uri="{FF2B5EF4-FFF2-40B4-BE49-F238E27FC236}">
                <a16:creationId xmlns:a16="http://schemas.microsoft.com/office/drawing/2014/main" id="{F4758165-3441-A3E7-2F00-D848E92D975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0955" y="3055716"/>
            <a:ext cx="3974973" cy="876372"/>
          </a:xfrm>
          <a:prstGeom prst="rect">
            <a:avLst/>
          </a:prstGeom>
          <a:ln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2416318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C9EFB-4CDA-C72A-BBA6-81AA8A4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BF5C49A-E4D0-FEC2-8C01-6C573F7A6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Hoe omschrijf je jouw lesmateriaal om goed vindbaar te worden? 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Titel, omschrijving worden getoond in zoekresultaat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Gebruik woorden en omschrijvingen waarop je wilt dat iemand jouw lesmateriaal vindt</a:t>
            </a:r>
            <a:endParaRPr lang="nl-NL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Gebruik AI (</a:t>
            </a:r>
            <a:r>
              <a:rPr lang="nl-NL" err="1"/>
              <a:t>ChatGPT</a:t>
            </a:r>
            <a:r>
              <a:rPr lang="nl-NL"/>
              <a:t>) om suggesties voor je te maken op basis van de link van je lesmateriaal.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1134745" lvl="3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503555" lvl="2" indent="0">
              <a:buNone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92DA355-2372-6413-01A8-A874555B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Omschrijven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60301A4-5360-C7BA-49B3-61B0B080F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7862C04-512B-E0B8-BA7A-7004603F9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328" y="1721634"/>
            <a:ext cx="5706072" cy="1442404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53F183C-829F-DD08-FC2F-92EAF229C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164" y="3194430"/>
            <a:ext cx="4216836" cy="16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7C226AD-3E83-40FC-AE3D-90007E07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0F86681-85AF-68BE-026E-9B9A6E544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TIPS voor schrijven van titel: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Houd het kort en krachtig</a:t>
            </a:r>
            <a:r>
              <a:rPr lang="nl-NL"/>
              <a:t>: Titels moeten beknopt zijn, bij voorkeur 6-10 woorden, zodat ze makkelijk te begrijpen zijn en snel de aandacht trekken.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Wees duidelijk en doelgericht</a:t>
            </a:r>
            <a:r>
              <a:rPr lang="nl-NL"/>
              <a:t>: De titel moet direct het leerdoel of onderwerp van het leermiddel reflecteren, bijvoorbeeld "Breuken en Verhoudingen: Oefeningen voor Groep 6".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Maak het aantrekkelijk en activerend</a:t>
            </a:r>
            <a:r>
              <a:rPr lang="nl-NL"/>
              <a:t>: Gebruik woorden die de nieuwsgierigheid prikkelen, zoals "Ontdek", "Leer", of “Oefen".</a:t>
            </a: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4145C76-F5D0-2419-F314-8274F87DD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Titel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94393DE-56C9-4D31-62E2-983BE2BF5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99A2E79-89A5-C463-1C79-4B036CB7E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FF2EF28-8C35-490B-5057-DA5AC1FAE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TIPS voor schrijven van omschrijving: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Wees beknopt en informatief</a:t>
            </a:r>
            <a:r>
              <a:rPr lang="nl-NL"/>
              <a:t>: Geef in 1-2 zinnen aan wat de les of activiteit inhoudt, en welk specifiek leerdoel bereikt kan worden. Vermijd overbodige informatie.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Benadruk de voordelen</a:t>
            </a:r>
            <a:r>
              <a:rPr lang="nl-NL"/>
              <a:t>: Leg kort uit waarom het leermiddel waardevol is voor de gebruiker, bijvoorbeeld door de focus op praktische vaardigheden of interessante thema's.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b="1"/>
              <a:t>Gebruik actiegerichte taal: </a:t>
            </a:r>
            <a:r>
              <a:rPr lang="nl-NL"/>
              <a:t>Moedig de gebruiker aan om te starten met woorden als “ontdek”, “leer”, “verbeter” of “maak gebruik van”. Dit maakt de omschrijving actiever en </a:t>
            </a:r>
            <a:r>
              <a:rPr lang="nl-NL" err="1"/>
              <a:t>uitnodigender</a:t>
            </a:r>
            <a:r>
              <a:rPr lang="nl-NL"/>
              <a:t>. </a:t>
            </a: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8E2739-6EA1-6C40-211B-FE551590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Omschrijving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E8F83D5-D032-F058-238E-D5E85F78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60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A0E97-5DF5-086A-9BB6-62A4F36D4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51CC6B7-2750-2BE1-654B-4911A5F5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89125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Vanuit team Wikiwijs en team Leermiddelensuite (Edurep) zijn wij betrokken bij IOL om: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Te adviseren over correct gebruik (liefst vooraf)</a:t>
            </a:r>
            <a:endParaRPr lang="nl-NL" dirty="0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Te helpen bij complexe vraagstukken (ook met bijv. Harm)</a:t>
            </a:r>
          </a:p>
          <a:p>
            <a:pPr marL="1134455" lvl="3" indent="-342900">
              <a:buFont typeface="Arial" panose="020B0604020202020204" pitchFamily="34" charset="0"/>
              <a:buChar char="•"/>
            </a:pPr>
            <a:r>
              <a:rPr lang="nl-NL" b="1" dirty="0">
                <a:ea typeface="Source Sans Pro Light"/>
              </a:rPr>
              <a:t>TIP</a:t>
            </a:r>
            <a:r>
              <a:rPr lang="nl-NL" dirty="0">
                <a:ea typeface="Source Sans Pro Light"/>
              </a:rPr>
              <a:t>: </a:t>
            </a:r>
            <a:r>
              <a:rPr lang="nl-NL" dirty="0">
                <a:ea typeface="Source Sans Pro Light"/>
                <a:hlinkClick r:id="rId2"/>
              </a:rPr>
              <a:t>www.wikiwijs.nl</a:t>
            </a:r>
            <a:r>
              <a:rPr lang="nl-NL">
                <a:ea typeface="Source Sans Pro Light"/>
                <a:hlinkClick r:id="rId2"/>
              </a:rPr>
              <a:t>/inloopuur</a:t>
            </a:r>
            <a:endParaRPr lang="nl-NL" dirty="0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Te leren wat jullie behoeften zijn</a:t>
            </a:r>
            <a:endParaRPr lang="nl-NL" dirty="0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Te ontdekken wat we beter kunnen maken in onze dienstverlening</a:t>
            </a:r>
            <a:endParaRPr lang="nl-NL" dirty="0"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E1BBD87-7C0E-E9ED-74F5-77AFEB8B1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Onze rol vandaag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ED2D0B7-A3A3-54B6-913D-D27935602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6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65E9B-DCE5-8F6D-4273-C34E37C9A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CE415F4-D0B8-FADF-54DB-7814B2F67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89125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Welke fase is je pilot?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/>
              <a:t>Heb je een hulpvraag?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/>
              <a:t>Wil je een ervaring delen?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0" indent="0">
              <a:buNone/>
            </a:pPr>
            <a:r>
              <a:rPr lang="nl-NL" dirty="0"/>
              <a:t>Doel: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/>
              <a:t>Wij kunnen adviseren vanuit de beschikbare tools.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/>
              <a:t>Adviseer vooral elkaar uit ervaring.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BCD26FE-20B7-B65B-79D5-70F2FCC64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En nu jullie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44F1273-1527-171C-5514-BFDC4DF5F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1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918DC1D-92E0-B777-C393-943FDD812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1572768"/>
            <a:ext cx="8820000" cy="387235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Speeddaten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Uitleg </a:t>
            </a:r>
            <a:r>
              <a:rPr lang="nl-NL" err="1"/>
              <a:t>Edurep</a:t>
            </a:r>
            <a:r>
              <a:rPr lang="nl-NL"/>
              <a:t> en metadata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Tips: Zoeken in </a:t>
            </a:r>
            <a:r>
              <a:rPr lang="nl-NL" err="1"/>
              <a:t>Edurep</a:t>
            </a:r>
            <a:r>
              <a:rPr lang="nl-NL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Wat is “in” Wikiwijs</a:t>
            </a: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Omschrijven en </a:t>
            </a:r>
            <a:r>
              <a:rPr lang="nl-NL" err="1"/>
              <a:t>metadateren</a:t>
            </a:r>
            <a:r>
              <a:rPr lang="nl-NL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In welk stadium ben je met je Pilot? Welke </a:t>
            </a:r>
            <a:r>
              <a:rPr lang="nl-NL" err="1"/>
              <a:t>tooling</a:t>
            </a:r>
            <a:r>
              <a:rPr lang="nl-NL"/>
              <a:t> gebruik je?</a:t>
            </a:r>
            <a:endParaRPr lang="nl-NL">
              <a:ea typeface="Source Sans Pro"/>
            </a:endParaRPr>
          </a:p>
          <a:p>
            <a:pPr marL="0" indent="0">
              <a:buNone/>
            </a:pPr>
            <a:r>
              <a:rPr lang="nl-NL"/>
              <a:t> Waar loop je tegenaan of wat gaat makkelijk?</a:t>
            </a:r>
            <a:endParaRPr lang="nl-NL">
              <a:ea typeface="Source Sans Pro"/>
            </a:endParaRPr>
          </a:p>
          <a:p>
            <a:pPr marL="359410" indent="-359410"/>
            <a:endParaRPr lang="nl-NL">
              <a:ea typeface="Source Sans Pro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506C082-C8C5-8B46-7127-D2A1EC93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5" y="1549976"/>
            <a:ext cx="1990800" cy="554400"/>
          </a:xfrm>
        </p:spPr>
        <p:txBody>
          <a:bodyPr/>
          <a:lstStyle/>
          <a:p>
            <a:r>
              <a:rPr lang="nl-NL"/>
              <a:t>Programma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70A82C9-EB1A-7FF7-63E7-8BF9F23E3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951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3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FE9B6-219F-04BF-C5C9-977B85C23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1FD0581-5E1C-EB4D-3AE3-D3F4B9BF3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50" y="40005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 vinden we van deze zoekresultaten?</a:t>
            </a:r>
            <a:br>
              <a:rPr lang="nl-NL"/>
            </a:br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8492093-2050-573E-3A0E-1C1F7299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Voorbeelden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22659C-8661-908D-0C02-AAC115FD1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156404"/>
            <a:ext cx="4344220" cy="544124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1A96F47D-B705-FE31-4DFC-30E6E881C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62" y="1150368"/>
            <a:ext cx="4644524" cy="5447281"/>
          </a:xfrm>
          <a:prstGeom prst="rect">
            <a:avLst/>
          </a:prstGeom>
        </p:spPr>
      </p:pic>
      <p:pic>
        <p:nvPicPr>
          <p:cNvPr id="9" name="Afbeelding 54">
            <a:extLst>
              <a:ext uri="{FF2B5EF4-FFF2-40B4-BE49-F238E27FC236}">
                <a16:creationId xmlns:a16="http://schemas.microsoft.com/office/drawing/2014/main" id="{D9507EF2-DAC1-B7B9-C4D0-2042521F1E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957114" y="119124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91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B7AE1-8936-6926-0154-9E8F6D810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Speeddaten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5247BC-B8DB-DEDA-F7B5-561A21C7704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50862" y="1133856"/>
            <a:ext cx="5447601" cy="5559552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nl-NL" b="0" i="0">
                <a:solidFill>
                  <a:srgbClr val="000000"/>
                </a:solidFill>
                <a:effectLst/>
                <a:latin typeface="+mj-lt"/>
              </a:rPr>
              <a:t>Twee rondes (elk 6 minuten) </a:t>
            </a:r>
            <a:r>
              <a:rPr lang="nl-NL" b="0" i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2 pers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nl-NL">
              <a:solidFill>
                <a:srgbClr val="000000"/>
              </a:solidFill>
              <a:latin typeface="+mj-lt"/>
              <a:sym typeface="Wingdings" panose="05000000000000000000" pitchFamily="2" charset="2"/>
            </a:endParaRPr>
          </a:p>
          <a:p>
            <a:pPr marL="0" indent="0" fontAlgn="base">
              <a:lnSpc>
                <a:spcPct val="150000"/>
              </a:lnSpc>
              <a:buNone/>
            </a:pPr>
            <a:r>
              <a:rPr lang="nl-NL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Ronde 1</a:t>
            </a:r>
          </a:p>
          <a:p>
            <a:pPr fontAlgn="base">
              <a:lnSpc>
                <a:spcPct val="150000"/>
              </a:lnSpc>
            </a:pPr>
            <a:r>
              <a:rPr lang="nl-NL" sz="22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Vraag of onderwerp</a:t>
            </a:r>
          </a:p>
          <a:p>
            <a:pPr fontAlgn="base">
              <a:lnSpc>
                <a:spcPct val="150000"/>
              </a:lnSpc>
            </a:pPr>
            <a:r>
              <a:rPr lang="nl-NL" sz="2200" b="0" i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3 min persoon A</a:t>
            </a:r>
          </a:p>
          <a:p>
            <a:pPr fontAlgn="base">
              <a:lnSpc>
                <a:spcPct val="150000"/>
              </a:lnSpc>
            </a:pPr>
            <a:r>
              <a:rPr lang="nl-NL" sz="2200" b="0" i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3 min persoon B</a:t>
            </a:r>
          </a:p>
          <a:p>
            <a:pPr fontAlgn="base">
              <a:lnSpc>
                <a:spcPct val="150000"/>
              </a:lnSpc>
            </a:pPr>
            <a:r>
              <a:rPr lang="nl-NL" sz="220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Wisselen </a:t>
            </a:r>
          </a:p>
          <a:p>
            <a:pPr marL="0" indent="0" fontAlgn="base">
              <a:lnSpc>
                <a:spcPct val="150000"/>
              </a:lnSpc>
              <a:buNone/>
            </a:pPr>
            <a:r>
              <a:rPr lang="nl-NL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Ronde 2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nl-NL" b="0" i="0">
              <a:solidFill>
                <a:srgbClr val="000000"/>
              </a:solidFill>
              <a:effectLst/>
              <a:latin typeface="+mj-lt"/>
            </a:endParaRPr>
          </a:p>
          <a:p>
            <a:pPr fontAlgn="base">
              <a:lnSpc>
                <a:spcPct val="150000"/>
              </a:lnSpc>
            </a:pPr>
            <a:r>
              <a:rPr lang="nl-NL" b="0" i="0">
                <a:solidFill>
                  <a:srgbClr val="000000"/>
                </a:solidFill>
                <a:effectLst/>
                <a:latin typeface="+mj-lt"/>
              </a:rPr>
              <a:t>Korte nabespreking</a:t>
            </a:r>
            <a:endParaRPr lang="nl-NL"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D9EE95-494D-48E1-29BE-1E76593731AC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572" y="1770826"/>
            <a:ext cx="2581003" cy="36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3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DE50BCA-2CD0-23C1-55A2-AAACCC62E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830E72F-3F15-513A-7465-B188A71BE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 is </a:t>
            </a:r>
            <a:r>
              <a:rPr lang="nl-NL" err="1"/>
              <a:t>Edurep</a:t>
            </a:r>
            <a:r>
              <a:rPr lang="nl-NL"/>
              <a:t>?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err="1"/>
              <a:t>Edurep</a:t>
            </a:r>
            <a:r>
              <a:rPr lang="nl-NL"/>
              <a:t> verzamelt de metadata van (open) leermateriaal in Nederland, zodat die leermaterialen vindbaar zijn voor docenten en scholen. Je kunt leermaterialen doorzoeken of zelf toevoegen. </a:t>
            </a:r>
            <a:endParaRPr lang="nl-NL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>
              <a:ea typeface="Source Sans Pro Light"/>
            </a:endParaRPr>
          </a:p>
          <a:p>
            <a:pPr marL="0" lvl="1"/>
            <a:r>
              <a:rPr lang="nl-NL">
                <a:solidFill>
                  <a:srgbClr val="0070A7"/>
                </a:solidFill>
                <a:latin typeface="Source Sans Pro"/>
                <a:ea typeface="Source Sans Pro"/>
              </a:rPr>
              <a:t>Wat is metadata?</a:t>
            </a:r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>
                <a:ea typeface="Source Sans Pro Light"/>
              </a:rPr>
              <a:t>Het is informatie/data over jouw lesmateriaal. 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>
                <a:ea typeface="Source Sans Pro Light"/>
              </a:rPr>
              <a:t>Het zijn filters waarop anderen jouw materiaal willen kunnen zoeken en vinden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Het helpt anderen bij het (her)gebruik van jouw lesmateriaal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>
                <a:solidFill>
                  <a:srgbClr val="000000"/>
                </a:solidFill>
                <a:latin typeface="Source Sans Pro Light"/>
                <a:ea typeface="Source Sans Pro Light"/>
              </a:rPr>
              <a:t>Het is niet het sluitstuk van de ontwikkeling maar het startpunt</a:t>
            </a:r>
          </a:p>
          <a:p>
            <a:pPr marL="0" lvl="1"/>
            <a:endParaRPr lang="nl-NL">
              <a:solidFill>
                <a:srgbClr val="000000"/>
              </a:solidFill>
              <a:latin typeface="Source Sans Pro Light"/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B288EA-1D81-4059-43D9-9DD824047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Edurep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11BAB4-8A38-15A0-0BEE-A30F6AAEC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9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ECF09899-A328-D389-8743-3EBF7BB9E027}"/>
              </a:ext>
            </a:extLst>
          </p:cNvPr>
          <p:cNvSpPr/>
          <p:nvPr/>
        </p:nvSpPr>
        <p:spPr>
          <a:xfrm>
            <a:off x="9375631" y="4706199"/>
            <a:ext cx="2634981" cy="1862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22D43ECE-E35D-3197-2510-5A824044199F}"/>
              </a:ext>
            </a:extLst>
          </p:cNvPr>
          <p:cNvSpPr/>
          <p:nvPr/>
        </p:nvSpPr>
        <p:spPr>
          <a:xfrm>
            <a:off x="10043632" y="4903714"/>
            <a:ext cx="1717964" cy="1417180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r>
              <a:rPr lang="nl-NL" b="1" err="1"/>
              <a:t>Edusources</a:t>
            </a:r>
            <a:endParaRPr lang="nl-NL"/>
          </a:p>
        </p:txBody>
      </p:sp>
      <p:sp>
        <p:nvSpPr>
          <p:cNvPr id="13" name="Afgeronde rechthoek 12">
            <a:extLst>
              <a:ext uri="{FF2B5EF4-FFF2-40B4-BE49-F238E27FC236}">
                <a16:creationId xmlns:a16="http://schemas.microsoft.com/office/drawing/2014/main" id="{8EF47426-867E-4226-E347-37FC5454F255}"/>
              </a:ext>
            </a:extLst>
          </p:cNvPr>
          <p:cNvSpPr/>
          <p:nvPr/>
        </p:nvSpPr>
        <p:spPr>
          <a:xfrm>
            <a:off x="6096000" y="1101437"/>
            <a:ext cx="2008909" cy="2327563"/>
          </a:xfrm>
          <a:prstGeom prst="roundRect">
            <a:avLst/>
          </a:prstGeom>
          <a:solidFill>
            <a:schemeClr val="accent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endParaRPr lang="nl-NL" b="1"/>
          </a:p>
          <a:p>
            <a:pPr algn="ctr"/>
            <a:endParaRPr lang="nl-NL" b="1"/>
          </a:p>
        </p:txBody>
      </p:sp>
      <p:sp>
        <p:nvSpPr>
          <p:cNvPr id="16" name="Afgeronde rechthoek 15">
            <a:extLst>
              <a:ext uri="{FF2B5EF4-FFF2-40B4-BE49-F238E27FC236}">
                <a16:creationId xmlns:a16="http://schemas.microsoft.com/office/drawing/2014/main" id="{C6053FA9-F1A8-CAC2-9747-429982E2EA5B}"/>
              </a:ext>
            </a:extLst>
          </p:cNvPr>
          <p:cNvSpPr/>
          <p:nvPr/>
        </p:nvSpPr>
        <p:spPr>
          <a:xfrm>
            <a:off x="9906920" y="1015388"/>
            <a:ext cx="1870364" cy="2327563"/>
          </a:xfrm>
          <a:prstGeom prst="roundRect">
            <a:avLst/>
          </a:prstGeom>
          <a:solidFill>
            <a:schemeClr val="accent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>
                <a:solidFill>
                  <a:srgbClr val="00537D"/>
                </a:solidFill>
              </a:rPr>
              <a:t>Digitale leeromgevingen</a:t>
            </a:r>
            <a:br>
              <a:rPr lang="nl-NL">
                <a:solidFill>
                  <a:srgbClr val="00537D"/>
                </a:solidFill>
              </a:rPr>
            </a:br>
            <a:r>
              <a:rPr lang="nl-NL">
                <a:solidFill>
                  <a:srgbClr val="00537D"/>
                </a:solidFill>
              </a:rPr>
              <a:t>&amp;</a:t>
            </a:r>
            <a:br>
              <a:rPr lang="nl-NL">
                <a:solidFill>
                  <a:srgbClr val="00537D"/>
                </a:solidFill>
              </a:rPr>
            </a:br>
            <a:r>
              <a:rPr lang="nl-NL">
                <a:solidFill>
                  <a:srgbClr val="00537D"/>
                </a:solidFill>
              </a:rPr>
              <a:t>Zoekmachines        </a:t>
            </a:r>
            <a:endParaRPr lang="nl-NL">
              <a:solidFill>
                <a:srgbClr val="00537D"/>
              </a:solidFill>
              <a:ea typeface="Source Sans Pro Light"/>
            </a:endParaRPr>
          </a:p>
        </p:txBody>
      </p:sp>
      <p:pic>
        <p:nvPicPr>
          <p:cNvPr id="18" name="Afbeelding 17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A365C554-E5F5-37C1-2B6D-A780F8EA4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46" y="1690069"/>
            <a:ext cx="443345" cy="443345"/>
          </a:xfrm>
          <a:prstGeom prst="rect">
            <a:avLst/>
          </a:prstGeom>
        </p:spPr>
      </p:pic>
      <p:sp>
        <p:nvSpPr>
          <p:cNvPr id="19" name="Afgeronde rechthoek 18">
            <a:extLst>
              <a:ext uri="{FF2B5EF4-FFF2-40B4-BE49-F238E27FC236}">
                <a16:creationId xmlns:a16="http://schemas.microsoft.com/office/drawing/2014/main" id="{5F0B238A-F42F-D89F-A07E-CA97E29ECDC3}"/>
              </a:ext>
            </a:extLst>
          </p:cNvPr>
          <p:cNvSpPr/>
          <p:nvPr/>
        </p:nvSpPr>
        <p:spPr>
          <a:xfrm>
            <a:off x="2166981" y="3949608"/>
            <a:ext cx="1717964" cy="1249463"/>
          </a:xfrm>
          <a:prstGeom prst="roundRect">
            <a:avLst/>
          </a:prstGeom>
          <a:noFill/>
          <a:ln w="25400">
            <a:solidFill>
              <a:schemeClr val="tx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b="1">
                <a:solidFill>
                  <a:schemeClr val="tx2">
                    <a:lumMod val="76000"/>
                  </a:schemeClr>
                </a:solidFill>
              </a:rPr>
              <a:t>Collecties</a:t>
            </a:r>
            <a:br>
              <a:rPr lang="nl-NL"/>
            </a:br>
            <a:endParaRPr lang="nl-NL"/>
          </a:p>
        </p:txBody>
      </p:sp>
      <p:sp>
        <p:nvSpPr>
          <p:cNvPr id="20" name="Afgeronde rechthoek 19">
            <a:extLst>
              <a:ext uri="{FF2B5EF4-FFF2-40B4-BE49-F238E27FC236}">
                <a16:creationId xmlns:a16="http://schemas.microsoft.com/office/drawing/2014/main" id="{09B487FC-5F25-669F-56C0-0023774234AB}"/>
              </a:ext>
            </a:extLst>
          </p:cNvPr>
          <p:cNvSpPr/>
          <p:nvPr/>
        </p:nvSpPr>
        <p:spPr>
          <a:xfrm>
            <a:off x="5098255" y="3949609"/>
            <a:ext cx="1717964" cy="132670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  <a:p>
            <a:pPr algn="ctr"/>
            <a:r>
              <a:rPr lang="nl-NL" b="1"/>
              <a:t> Delen</a:t>
            </a:r>
            <a:endParaRPr lang="nl-NL"/>
          </a:p>
        </p:txBody>
      </p:sp>
      <p:cxnSp>
        <p:nvCxnSpPr>
          <p:cNvPr id="22" name="Gebogen verbindingslijn 21">
            <a:extLst>
              <a:ext uri="{FF2B5EF4-FFF2-40B4-BE49-F238E27FC236}">
                <a16:creationId xmlns:a16="http://schemas.microsoft.com/office/drawing/2014/main" id="{9A6068C4-E483-71B6-B5E6-55F2488637A5}"/>
              </a:ext>
            </a:extLst>
          </p:cNvPr>
          <p:cNvCxnSpPr>
            <a:cxnSpLocks/>
            <a:stCxn id="20" idx="3"/>
            <a:endCxn id="13" idx="2"/>
          </p:cNvCxnSpPr>
          <p:nvPr/>
        </p:nvCxnSpPr>
        <p:spPr>
          <a:xfrm flipV="1">
            <a:off x="6816219" y="3429000"/>
            <a:ext cx="284236" cy="1183963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77B449FE-C09C-05A8-CEA5-AC838B9AE623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3884945" y="4574340"/>
            <a:ext cx="121331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5678894A-1418-A5FB-9F6F-DED32B92753D}"/>
              </a:ext>
            </a:extLst>
          </p:cNvPr>
          <p:cNvSpPr txBox="1"/>
          <p:nvPr/>
        </p:nvSpPr>
        <p:spPr>
          <a:xfrm>
            <a:off x="10198752" y="64886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err="1"/>
              <a:t>Icons</a:t>
            </a:r>
            <a:r>
              <a:rPr lang="nl-NL"/>
              <a:t>: </a:t>
            </a:r>
            <a:r>
              <a:rPr lang="nl-NL" err="1"/>
              <a:t>Flaticon.com</a:t>
            </a:r>
            <a:endParaRPr lang="nl-NL"/>
          </a:p>
        </p:txBody>
      </p:sp>
      <p:sp>
        <p:nvSpPr>
          <p:cNvPr id="40" name="AutoShape 8" descr="Deltion College">
            <a:extLst>
              <a:ext uri="{FF2B5EF4-FFF2-40B4-BE49-F238E27FC236}">
                <a16:creationId xmlns:a16="http://schemas.microsoft.com/office/drawing/2014/main" id="{E0F2441D-D17D-68A7-7101-B0CFDE1FF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92219" y="2853849"/>
            <a:ext cx="15240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cxnSp>
        <p:nvCxnSpPr>
          <p:cNvPr id="57" name="Rechte verbindingslijn met pijl 56">
            <a:extLst>
              <a:ext uri="{FF2B5EF4-FFF2-40B4-BE49-F238E27FC236}">
                <a16:creationId xmlns:a16="http://schemas.microsoft.com/office/drawing/2014/main" id="{E835B63D-35E4-6859-CE42-9DBBBB80F6A6}"/>
              </a:ext>
            </a:extLst>
          </p:cNvPr>
          <p:cNvCxnSpPr>
            <a:cxnSpLocks/>
          </p:cNvCxnSpPr>
          <p:nvPr/>
        </p:nvCxnSpPr>
        <p:spPr>
          <a:xfrm flipV="1">
            <a:off x="8104909" y="1459018"/>
            <a:ext cx="1787019" cy="4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Groep 2055">
            <a:extLst>
              <a:ext uri="{FF2B5EF4-FFF2-40B4-BE49-F238E27FC236}">
                <a16:creationId xmlns:a16="http://schemas.microsoft.com/office/drawing/2014/main" id="{B5221BD0-83DF-F8D6-4DCC-DB022577B6F2}"/>
              </a:ext>
            </a:extLst>
          </p:cNvPr>
          <p:cNvGrpSpPr/>
          <p:nvPr/>
        </p:nvGrpSpPr>
        <p:grpSpPr>
          <a:xfrm>
            <a:off x="2135189" y="949420"/>
            <a:ext cx="2417315" cy="2745057"/>
            <a:chOff x="1228794" y="1251663"/>
            <a:chExt cx="2417315" cy="2745057"/>
          </a:xfrm>
        </p:grpSpPr>
        <p:pic>
          <p:nvPicPr>
            <p:cNvPr id="2062" name="Picture 14" descr="Anne Frank Stichting - OVERHAUS">
              <a:extLst>
                <a:ext uri="{FF2B5EF4-FFF2-40B4-BE49-F238E27FC236}">
                  <a16:creationId xmlns:a16="http://schemas.microsoft.com/office/drawing/2014/main" id="{4EC87A4F-8CD7-E3CF-6904-0B8CCAB341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626" y="3520156"/>
              <a:ext cx="2154104" cy="459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Afbeelding 42" descr="Afbeelding met tekst, schermopname, Lettertype, logo&#10;&#10;Automatisch gegenereerde beschrijving">
              <a:extLst>
                <a:ext uri="{FF2B5EF4-FFF2-40B4-BE49-F238E27FC236}">
                  <a16:creationId xmlns:a16="http://schemas.microsoft.com/office/drawing/2014/main" id="{EFEE2459-232D-AEA4-7449-C918952C4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3890" y="2881100"/>
              <a:ext cx="1704110" cy="657006"/>
            </a:xfrm>
            <a:prstGeom prst="rect">
              <a:avLst/>
            </a:prstGeom>
            <a:ln>
              <a:noFill/>
            </a:ln>
          </p:spPr>
        </p:pic>
        <p:sp>
          <p:nvSpPr>
            <p:cNvPr id="10" name="Afgeronde rechthoek 9">
              <a:extLst>
                <a:ext uri="{FF2B5EF4-FFF2-40B4-BE49-F238E27FC236}">
                  <a16:creationId xmlns:a16="http://schemas.microsoft.com/office/drawing/2014/main" id="{83AF1ADF-7191-8D82-08C9-5F11C31E4F6C}"/>
                </a:ext>
              </a:extLst>
            </p:cNvPr>
            <p:cNvSpPr/>
            <p:nvPr/>
          </p:nvSpPr>
          <p:spPr>
            <a:xfrm>
              <a:off x="1228794" y="1251663"/>
              <a:ext cx="2417315" cy="2745057"/>
            </a:xfrm>
            <a:prstGeom prst="roundRect">
              <a:avLst/>
            </a:prstGeom>
            <a:noFill/>
            <a:ln w="2540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nl-NL" b="1">
                  <a:solidFill>
                    <a:srgbClr val="00537D"/>
                  </a:solidFill>
                </a:rPr>
                <a:t>Collecties</a:t>
              </a:r>
              <a:br>
                <a:rPr lang="nl-NL" b="1">
                  <a:solidFill>
                    <a:srgbClr val="00537D"/>
                  </a:solidFill>
                </a:rPr>
              </a:br>
              <a:r>
                <a:rPr lang="nl-NL" sz="1200">
                  <a:solidFill>
                    <a:srgbClr val="00537D"/>
                  </a:solidFill>
                </a:rPr>
                <a:t>(met eigen </a:t>
              </a:r>
              <a:r>
                <a:rPr lang="nl-NL" sz="1200" err="1">
                  <a:solidFill>
                    <a:srgbClr val="00537D"/>
                  </a:solidFill>
                </a:rPr>
                <a:t>cms</a:t>
              </a:r>
              <a:r>
                <a:rPr lang="nl-NL" sz="1200">
                  <a:solidFill>
                    <a:srgbClr val="00537D"/>
                  </a:solidFill>
                </a:rPr>
                <a:t>/database)</a:t>
              </a:r>
              <a:br>
                <a:rPr lang="nl-NL">
                  <a:solidFill>
                    <a:srgbClr val="00537D"/>
                  </a:solidFill>
                </a:rPr>
              </a:br>
              <a:endParaRPr lang="nl-NL">
                <a:solidFill>
                  <a:srgbClr val="00537D"/>
                </a:solidFill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CE32AC27-2692-F5EA-126C-87BF03FE20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1770" y="1999109"/>
              <a:ext cx="928254" cy="351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NEMO Kennislink">
              <a:extLst>
                <a:ext uri="{FF2B5EF4-FFF2-40B4-BE49-F238E27FC236}">
                  <a16:creationId xmlns:a16="http://schemas.microsoft.com/office/drawing/2014/main" id="{3E73401A-315F-8D8B-0513-B242BDF93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368" y="2481413"/>
              <a:ext cx="562842" cy="562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Afbeelding 37" descr="Afbeelding met tekst, Graphics, Lettertype, grafische vormgeving&#10;&#10;Automatisch gegenereerde beschrijving">
              <a:extLst>
                <a:ext uri="{FF2B5EF4-FFF2-40B4-BE49-F238E27FC236}">
                  <a16:creationId xmlns:a16="http://schemas.microsoft.com/office/drawing/2014/main" id="{6EF92ABA-37A4-6A71-55C5-E5AF9E031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7451" y="1961172"/>
              <a:ext cx="1082199" cy="4465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60" name="Picture 12" descr="Deltion College | Contact | Opleidingen | Locaties">
              <a:extLst>
                <a:ext uri="{FF2B5EF4-FFF2-40B4-BE49-F238E27FC236}">
                  <a16:creationId xmlns:a16="http://schemas.microsoft.com/office/drawing/2014/main" id="{D8531BA6-EA7A-8EB5-5CB6-9464EA2C8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9749" y="2520093"/>
              <a:ext cx="1004467" cy="352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5" name="Tijdelijke aanduiding voor inhoud 2">
            <a:extLst>
              <a:ext uri="{FF2B5EF4-FFF2-40B4-BE49-F238E27FC236}">
                <a16:creationId xmlns:a16="http://schemas.microsoft.com/office/drawing/2014/main" id="{63AC4F83-C6A3-FB5C-237B-70D4DFCCE06C}"/>
              </a:ext>
            </a:extLst>
          </p:cNvPr>
          <p:cNvSpPr>
            <a:spLocks noGrp="1"/>
          </p:cNvSpPr>
          <p:nvPr/>
        </p:nvSpPr>
        <p:spPr>
          <a:xfrm>
            <a:off x="197020" y="1605910"/>
            <a:ext cx="1843502" cy="4882758"/>
          </a:xfrm>
          <a:prstGeom prst="rect">
            <a:avLst/>
          </a:prstGeom>
        </p:spPr>
        <p:txBody>
          <a:bodyPr vert="horz" lIns="72000" tIns="45720" rIns="91440" bIns="45720" rtlCol="0" anchor="t">
            <a:normAutofit fontScale="92500" lnSpcReduction="10000"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AC3"/>
              </a:buClr>
              <a:buSzPct val="70000"/>
              <a:buFont typeface=".LucidaGrandeUI" charset="0"/>
              <a:buChar char="►"/>
              <a:defRPr sz="2000" b="0" i="0" kern="1200" baseline="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AC3"/>
              </a:buClr>
              <a:buSzPct val="75000"/>
              <a:buFont typeface=".LucidaGrandeUI" charset="0"/>
              <a:buChar char="►"/>
              <a:defRPr sz="2000" b="0" i="0" kern="1200">
                <a:solidFill>
                  <a:srgbClr val="172474"/>
                </a:solidFill>
                <a:latin typeface="Arial" charset="0"/>
                <a:ea typeface="Arial" charset="0"/>
                <a:cs typeface="Arial" charset="0"/>
              </a:defRPr>
            </a:lvl2pPr>
            <a:lvl3pPr marL="363538" indent="-1889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5963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itchFamily="34" charset="0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Optie 1:</a:t>
            </a:r>
            <a:br>
              <a:rPr lang="nl-NL"/>
            </a:br>
            <a:r>
              <a:rPr lang="nl-NL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Koppeling met </a:t>
            </a:r>
            <a:r>
              <a:rPr lang="nl-NL" err="1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Edurep</a:t>
            </a:r>
            <a:br>
              <a:rPr lang="nl-NL"/>
            </a:br>
            <a:r>
              <a:rPr lang="nl-NL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(automatisch)</a:t>
            </a:r>
          </a:p>
          <a:p>
            <a:pPr marL="0" indent="0">
              <a:buNone/>
            </a:pPr>
            <a:endParaRPr lang="nl-NL">
              <a:solidFill>
                <a:schemeClr val="tx2">
                  <a:lumMod val="76000"/>
                </a:schemeClr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tx2">
                  <a:lumMod val="76000"/>
                </a:schemeClr>
              </a:solidFill>
            </a:endParaRPr>
          </a:p>
          <a:p>
            <a:pPr marL="0" indent="0">
              <a:buNone/>
            </a:pPr>
            <a:endParaRPr lang="nl-NL">
              <a:solidFill>
                <a:schemeClr val="tx2">
                  <a:lumMod val="76000"/>
                </a:schemeClr>
              </a:solidFill>
            </a:endParaRPr>
          </a:p>
          <a:p>
            <a:pPr marL="0" indent="0">
              <a:buNone/>
            </a:pPr>
            <a:r>
              <a:rPr lang="nl-NL" b="1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Optie 2:</a:t>
            </a:r>
            <a:br>
              <a:rPr lang="nl-NL">
                <a:solidFill>
                  <a:schemeClr val="tx2">
                    <a:lumMod val="76000"/>
                  </a:schemeClr>
                </a:solidFill>
              </a:rPr>
            </a:br>
            <a:r>
              <a:rPr lang="nl-NL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Delen via Wikiwijs Delen</a:t>
            </a:r>
            <a:br>
              <a:rPr lang="nl-NL">
                <a:solidFill>
                  <a:schemeClr val="tx2">
                    <a:lumMod val="76000"/>
                  </a:schemeClr>
                </a:solidFill>
              </a:rPr>
            </a:br>
            <a:r>
              <a:rPr lang="nl-NL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(handmatig)</a:t>
            </a:r>
          </a:p>
          <a:p>
            <a:pPr marL="0" indent="0">
              <a:buNone/>
            </a:pPr>
            <a:endParaRPr lang="nl-NL">
              <a:solidFill>
                <a:schemeClr val="tx2">
                  <a:lumMod val="76000"/>
                </a:schemeClr>
              </a:solidFill>
            </a:endParaRPr>
          </a:p>
          <a:p>
            <a:pPr marL="0" indent="0">
              <a:buNone/>
            </a:pPr>
            <a:br>
              <a:rPr lang="nl-NL" b="1">
                <a:solidFill>
                  <a:schemeClr val="tx2">
                    <a:lumMod val="76000"/>
                  </a:schemeClr>
                </a:solidFill>
              </a:rPr>
            </a:br>
            <a:br>
              <a:rPr lang="nl-NL" b="1">
                <a:solidFill>
                  <a:schemeClr val="tx2">
                    <a:lumMod val="76000"/>
                  </a:schemeClr>
                </a:solidFill>
              </a:rPr>
            </a:br>
            <a:r>
              <a:rPr lang="nl-NL" b="1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Optie 3:</a:t>
            </a:r>
            <a:br>
              <a:rPr lang="nl-NL">
                <a:solidFill>
                  <a:schemeClr val="tx2">
                    <a:lumMod val="76000"/>
                  </a:schemeClr>
                </a:solidFill>
              </a:rPr>
            </a:br>
            <a:r>
              <a:rPr lang="nl-NL">
                <a:solidFill>
                  <a:schemeClr val="tx2">
                    <a:lumMod val="76000"/>
                  </a:schemeClr>
                </a:solidFill>
                <a:latin typeface="Arial"/>
                <a:cs typeface="Arial"/>
              </a:rPr>
              <a:t>Maken in Wikiwijs Maken</a:t>
            </a:r>
          </a:p>
          <a:p>
            <a:pPr marL="0" indent="0">
              <a:buNone/>
            </a:pPr>
            <a:endParaRPr lang="nl-NL">
              <a:solidFill>
                <a:schemeClr val="tx2">
                  <a:lumMod val="76000"/>
                </a:schemeClr>
              </a:solidFill>
            </a:endParaRPr>
          </a:p>
        </p:txBody>
      </p:sp>
      <p:cxnSp>
        <p:nvCxnSpPr>
          <p:cNvPr id="2068" name="Rechte verbindingslijn met pijl 2067">
            <a:extLst>
              <a:ext uri="{FF2B5EF4-FFF2-40B4-BE49-F238E27FC236}">
                <a16:creationId xmlns:a16="http://schemas.microsoft.com/office/drawing/2014/main" id="{A6746C7F-1F1B-FE77-528D-DD9FF30830D5}"/>
              </a:ext>
            </a:extLst>
          </p:cNvPr>
          <p:cNvCxnSpPr>
            <a:cxnSpLocks/>
          </p:cNvCxnSpPr>
          <p:nvPr/>
        </p:nvCxnSpPr>
        <p:spPr>
          <a:xfrm>
            <a:off x="4552504" y="2265218"/>
            <a:ext cx="15488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Afbeelding 2069">
            <a:extLst>
              <a:ext uri="{FF2B5EF4-FFF2-40B4-BE49-F238E27FC236}">
                <a16:creationId xmlns:a16="http://schemas.microsoft.com/office/drawing/2014/main" id="{CDD77651-BA8E-6470-BEB1-0703405ED4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17249" y="1581683"/>
            <a:ext cx="1302917" cy="1302917"/>
          </a:xfrm>
          <a:prstGeom prst="rect">
            <a:avLst/>
          </a:prstGeom>
        </p:spPr>
      </p:pic>
      <p:pic>
        <p:nvPicPr>
          <p:cNvPr id="2071" name="Afbeelding 2070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BD266FD9-0CC4-9496-6EC1-268A4CA24E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554" y="4179134"/>
            <a:ext cx="1548831" cy="392206"/>
          </a:xfrm>
          <a:prstGeom prst="rect">
            <a:avLst/>
          </a:prstGeom>
        </p:spPr>
      </p:pic>
      <p:pic>
        <p:nvPicPr>
          <p:cNvPr id="3" name="Afbeelding 2" descr="Afbeelding met zwart, duisternis&#10;&#10;Automatisch gegenereerde beschrijving">
            <a:extLst>
              <a:ext uri="{FF2B5EF4-FFF2-40B4-BE49-F238E27FC236}">
                <a16:creationId xmlns:a16="http://schemas.microsoft.com/office/drawing/2014/main" id="{754C9806-BDAB-ED10-93D3-D4FC54E1A3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88" y="3984723"/>
            <a:ext cx="495644" cy="495644"/>
          </a:xfrm>
          <a:prstGeom prst="rect">
            <a:avLst/>
          </a:prstGeom>
        </p:spPr>
      </p:pic>
      <p:cxnSp>
        <p:nvCxnSpPr>
          <p:cNvPr id="8" name="Rechte verbindingslijn met pijl 7">
            <a:extLst>
              <a:ext uri="{FF2B5EF4-FFF2-40B4-BE49-F238E27FC236}">
                <a16:creationId xmlns:a16="http://schemas.microsoft.com/office/drawing/2014/main" id="{6BCECF10-AFB3-020B-9A35-8071B55CA552}"/>
              </a:ext>
            </a:extLst>
          </p:cNvPr>
          <p:cNvCxnSpPr>
            <a:cxnSpLocks/>
          </p:cNvCxnSpPr>
          <p:nvPr/>
        </p:nvCxnSpPr>
        <p:spPr>
          <a:xfrm flipV="1">
            <a:off x="8087741" y="2048467"/>
            <a:ext cx="1787019" cy="4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615A472E-985B-8DBE-53D6-288575F4506C}"/>
              </a:ext>
            </a:extLst>
          </p:cNvPr>
          <p:cNvCxnSpPr>
            <a:cxnSpLocks/>
          </p:cNvCxnSpPr>
          <p:nvPr/>
        </p:nvCxnSpPr>
        <p:spPr>
          <a:xfrm flipV="1">
            <a:off x="8119901" y="2779745"/>
            <a:ext cx="1787019" cy="4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fgeronde rechthoek 13">
            <a:extLst>
              <a:ext uri="{FF2B5EF4-FFF2-40B4-BE49-F238E27FC236}">
                <a16:creationId xmlns:a16="http://schemas.microsoft.com/office/drawing/2014/main" id="{02864BDC-ED81-F677-6B38-7138BE6981DE}"/>
              </a:ext>
            </a:extLst>
          </p:cNvPr>
          <p:cNvSpPr/>
          <p:nvPr/>
        </p:nvSpPr>
        <p:spPr>
          <a:xfrm>
            <a:off x="10031729" y="3573435"/>
            <a:ext cx="1717964" cy="961794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/>
              <a:t>Wikiwijs Zoeken</a:t>
            </a:r>
            <a:endParaRPr lang="nl-NL"/>
          </a:p>
        </p:txBody>
      </p:sp>
      <p:pic>
        <p:nvPicPr>
          <p:cNvPr id="12" name="Afbeelding 11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C79EC2F5-9D0D-9768-3D60-4E1445FCC6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295" y="3668555"/>
            <a:ext cx="1548831" cy="392206"/>
          </a:xfrm>
          <a:prstGeom prst="rect">
            <a:avLst/>
          </a:prstGeom>
        </p:spPr>
      </p:pic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B5F8857B-4E87-626C-3106-B3C187CB7081}"/>
              </a:ext>
            </a:extLst>
          </p:cNvPr>
          <p:cNvCxnSpPr>
            <a:cxnSpLocks/>
          </p:cNvCxnSpPr>
          <p:nvPr/>
        </p:nvCxnSpPr>
        <p:spPr>
          <a:xfrm>
            <a:off x="8104909" y="3000458"/>
            <a:ext cx="1951902" cy="11548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>
            <a:extLst>
              <a:ext uri="{FF2B5EF4-FFF2-40B4-BE49-F238E27FC236}">
                <a16:creationId xmlns:a16="http://schemas.microsoft.com/office/drawing/2014/main" id="{EA23BE91-5893-166B-2AA6-7C19F0668E3D}"/>
              </a:ext>
            </a:extLst>
          </p:cNvPr>
          <p:cNvSpPr txBox="1"/>
          <p:nvPr/>
        </p:nvSpPr>
        <p:spPr>
          <a:xfrm>
            <a:off x="8087741" y="1101437"/>
            <a:ext cx="196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537D"/>
                </a:solidFill>
              </a:rPr>
              <a:t>Directe koppeling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3BA0D8F-56B2-D183-09C7-113AA3CE2AFA}"/>
              </a:ext>
            </a:extLst>
          </p:cNvPr>
          <p:cNvSpPr txBox="1"/>
          <p:nvPr/>
        </p:nvSpPr>
        <p:spPr>
          <a:xfrm>
            <a:off x="8327777" y="1696866"/>
            <a:ext cx="1320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00537D"/>
                </a:solidFill>
              </a:rPr>
              <a:t>Zoekwidget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F4EC1B2C-BBF7-2BC3-3713-2221CDC1FC31}"/>
              </a:ext>
            </a:extLst>
          </p:cNvPr>
          <p:cNvSpPr txBox="1"/>
          <p:nvPr/>
        </p:nvSpPr>
        <p:spPr>
          <a:xfrm>
            <a:off x="8327777" y="2133414"/>
            <a:ext cx="132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>
                <a:solidFill>
                  <a:srgbClr val="00537D"/>
                </a:solidFill>
              </a:rPr>
              <a:t>Zoekportal-as-a service</a:t>
            </a:r>
          </a:p>
        </p:txBody>
      </p:sp>
      <p:sp>
        <p:nvSpPr>
          <p:cNvPr id="48" name="Afgeronde rechthoek 47">
            <a:extLst>
              <a:ext uri="{FF2B5EF4-FFF2-40B4-BE49-F238E27FC236}">
                <a16:creationId xmlns:a16="http://schemas.microsoft.com/office/drawing/2014/main" id="{584BF9C7-CB94-8DCE-64F4-2D42DFD90006}"/>
              </a:ext>
            </a:extLst>
          </p:cNvPr>
          <p:cNvSpPr/>
          <p:nvPr/>
        </p:nvSpPr>
        <p:spPr>
          <a:xfrm>
            <a:off x="3632618" y="5384611"/>
            <a:ext cx="1717964" cy="1326708"/>
          </a:xfrm>
          <a:prstGeom prst="round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1"/>
          </a:p>
          <a:p>
            <a:pPr algn="ctr"/>
            <a:r>
              <a:rPr lang="nl-NL" b="1"/>
              <a:t> Maken</a:t>
            </a:r>
            <a:endParaRPr lang="nl-NL"/>
          </a:p>
        </p:txBody>
      </p:sp>
      <p:pic>
        <p:nvPicPr>
          <p:cNvPr id="49" name="Afbeelding 48" descr="Afbeelding met Lettertype, Graphics, logo, grafische vormgeving&#10;&#10;Automatisch gegenereerde beschrijving">
            <a:extLst>
              <a:ext uri="{FF2B5EF4-FFF2-40B4-BE49-F238E27FC236}">
                <a16:creationId xmlns:a16="http://schemas.microsoft.com/office/drawing/2014/main" id="{5338DD68-3F57-1610-AB6C-060FE07D65A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55" y="5632278"/>
            <a:ext cx="1548831" cy="392206"/>
          </a:xfrm>
          <a:prstGeom prst="rect">
            <a:avLst/>
          </a:prstGeom>
        </p:spPr>
      </p:pic>
      <p:cxnSp>
        <p:nvCxnSpPr>
          <p:cNvPr id="50" name="Gebogen verbindingslijn 49">
            <a:extLst>
              <a:ext uri="{FF2B5EF4-FFF2-40B4-BE49-F238E27FC236}">
                <a16:creationId xmlns:a16="http://schemas.microsoft.com/office/drawing/2014/main" id="{CF3F9CC3-1E5C-1DFB-AD94-491978A417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009101" y="3719757"/>
            <a:ext cx="2915313" cy="2286960"/>
          </a:xfrm>
          <a:prstGeom prst="bentConnector3">
            <a:avLst>
              <a:gd name="adj1" fmla="val 1125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>
            <a:extLst>
              <a:ext uri="{FF2B5EF4-FFF2-40B4-BE49-F238E27FC236}">
                <a16:creationId xmlns:a16="http://schemas.microsoft.com/office/drawing/2014/main" id="{F10967A2-CD35-4741-A606-698FF865ACD1}"/>
              </a:ext>
            </a:extLst>
          </p:cNvPr>
          <p:cNvCxnSpPr>
            <a:cxnSpLocks/>
          </p:cNvCxnSpPr>
          <p:nvPr/>
        </p:nvCxnSpPr>
        <p:spPr>
          <a:xfrm>
            <a:off x="7844428" y="3145317"/>
            <a:ext cx="2181079" cy="2289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ogo - SURF Merkportaal">
            <a:extLst>
              <a:ext uri="{FF2B5EF4-FFF2-40B4-BE49-F238E27FC236}">
                <a16:creationId xmlns:a16="http://schemas.microsoft.com/office/drawing/2014/main" id="{900D64FA-C379-A5F2-8085-F97AFA45A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697" y="5071994"/>
            <a:ext cx="1422704" cy="72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555086D0-0E34-5F8E-1B71-E2F89A9A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86" y="282486"/>
            <a:ext cx="11090275" cy="960780"/>
          </a:xfrm>
        </p:spPr>
        <p:txBody>
          <a:bodyPr/>
          <a:lstStyle/>
          <a:p>
            <a:r>
              <a:rPr lang="nl-NL"/>
              <a:t>Hoe komt Edurep aan zijn gegevens en wie gebruikt het?</a:t>
            </a:r>
          </a:p>
        </p:txBody>
      </p:sp>
      <p:pic>
        <p:nvPicPr>
          <p:cNvPr id="5" name="Picture 2" descr="DiagnostischeVragen.nl">
            <a:extLst>
              <a:ext uri="{FF2B5EF4-FFF2-40B4-BE49-F238E27FC236}">
                <a16:creationId xmlns:a16="http://schemas.microsoft.com/office/drawing/2014/main" id="{2BBC984C-4709-5D12-41C8-156585B9A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43" y="2876321"/>
            <a:ext cx="1741318" cy="24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38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1DA9995-B8D6-FE94-93DD-847E2CB50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2D8B0E2-EF4C-BF40-B714-D0D3D88B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89125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Wat is metadata?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Combinatie van tekst en gestandaardiseerde termen die jouw lesmateriaal beschrijven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Om te kunnen filteren of lesmateriaal geschikt is voor een sector, vak of leerdoel moet deze data wel bekend zijn en voegen we termen toe volgens vaste lijsten (vocabulaires).</a:t>
            </a:r>
            <a:endParaRPr lang="nl-NL"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/>
              <a:t>Checkvraag:</a:t>
            </a:r>
            <a:endParaRPr lang="nl-NL">
              <a:ea typeface="Source Sans Pro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Stel ik heb mijn leermiddel over ontleden verrijkt met de volgende metadata: </a:t>
            </a:r>
            <a:r>
              <a:rPr lang="nl-NL">
                <a:solidFill>
                  <a:srgbClr val="0D77AB"/>
                </a:solidFill>
              </a:rPr>
              <a:t>VO–HAVO – Nederlands - Informatie vergelijken</a:t>
            </a:r>
            <a:endParaRPr lang="nl-NL">
              <a:solidFill>
                <a:srgbClr val="0D77AB"/>
              </a:solidFill>
              <a:ea typeface="Source Sans Pro Light"/>
            </a:endParaRP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/>
              <a:t>En ik zoek op “ontleden” en filter de resultaten op:</a:t>
            </a:r>
            <a:br>
              <a:rPr lang="nl-NL"/>
            </a:br>
            <a:r>
              <a:rPr lang="nl-NL">
                <a:solidFill>
                  <a:srgbClr val="0D77AB"/>
                </a:solidFill>
              </a:rPr>
              <a:t>VO–HAVO – Nederlands</a:t>
            </a:r>
            <a:r>
              <a:rPr lang="nl-NL"/>
              <a:t>, vind ik het leermiddel dan terug?</a:t>
            </a:r>
            <a:br>
              <a:rPr lang="nl-NL" sz="1400"/>
            </a:br>
            <a:endParaRPr lang="nl-NL" sz="1400"/>
          </a:p>
          <a:p>
            <a:pPr marL="0" indent="0">
              <a:buNone/>
            </a:pPr>
            <a:endParaRPr lang="nl-NL"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A1A55-0E70-FE26-C6E4-07834FA2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Metadata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84C956-4AA5-EE2F-1F52-5898DD66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-124750"/>
            <a:ext cx="1016000" cy="1016000"/>
          </a:xfrm>
          <a:prstGeom prst="rect">
            <a:avLst/>
          </a:prstGeom>
        </p:spPr>
      </p:pic>
      <p:pic>
        <p:nvPicPr>
          <p:cNvPr id="3" name="Afbeelding 54">
            <a:extLst>
              <a:ext uri="{FF2B5EF4-FFF2-40B4-BE49-F238E27FC236}">
                <a16:creationId xmlns:a16="http://schemas.microsoft.com/office/drawing/2014/main" id="{08D6190A-EBFA-CA99-CB0A-D82BE8C04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48913" y="3166961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97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A9995-B8D6-FE94-93DD-847E2CB50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2D8B0E2-EF4C-BF40-B714-D0D3D88B4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89125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Welke metadata wordt gevraagd vanuit het IOL kwaliteitsmodel?</a:t>
            </a:r>
            <a:br>
              <a:rPr lang="nl-NL"/>
            </a:br>
            <a:endParaRPr lang="nl-NL">
              <a:ea typeface="Source Sans Pro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800" err="1">
                <a:solidFill>
                  <a:srgbClr val="000000"/>
                </a:solidFill>
                <a:latin typeface="Source Sans Pro Light"/>
                <a:ea typeface="Source Sans Pro Light"/>
              </a:rPr>
              <a:t>Basisset</a:t>
            </a:r>
            <a:endParaRPr lang="nl-NL" err="1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Titel</a:t>
            </a:r>
            <a:endParaRPr lang="nl-NL"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Korte omschrijving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Trefwoorden (</a:t>
            </a:r>
            <a:r>
              <a:rPr lang="nl-NL" sz="1800" b="1">
                <a:solidFill>
                  <a:srgbClr val="000000"/>
                </a:solidFill>
                <a:latin typeface="Source Sans Pro Light"/>
                <a:ea typeface="Source Sans Pro Light"/>
              </a:rPr>
              <a:t>IOL,</a:t>
            </a: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 belangrijkste begrippen/doelen)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Grootte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Type leermateriaal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Leerniveau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Vak (</a:t>
            </a:r>
            <a:r>
              <a:rPr lang="nl-NL" sz="1800" err="1">
                <a:solidFill>
                  <a:srgbClr val="000000"/>
                </a:solidFill>
                <a:latin typeface="Source Sans Pro Light"/>
                <a:ea typeface="Source Sans Pro Light"/>
              </a:rPr>
              <a:t>inc.</a:t>
            </a: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 details </a:t>
            </a:r>
            <a:r>
              <a:rPr lang="nl-NL" sz="1800" err="1">
                <a:solidFill>
                  <a:srgbClr val="000000"/>
                </a:solidFill>
                <a:latin typeface="Source Sans Pro Light"/>
                <a:ea typeface="Source Sans Pro Light"/>
              </a:rPr>
              <a:t>vakinhoud</a:t>
            </a: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)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Taal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 err="1">
                <a:solidFill>
                  <a:srgbClr val="000000"/>
                </a:solidFill>
                <a:latin typeface="Source Sans Pro Light"/>
                <a:ea typeface="Source Sans Pro Light"/>
              </a:rPr>
              <a:t>Doelgoep</a:t>
            </a:r>
            <a:endParaRPr lang="en-US" sz="1800">
              <a:solidFill>
                <a:srgbClr val="0070A7"/>
              </a:solidFill>
              <a:latin typeface="Source Sans Pro Light"/>
              <a:ea typeface="Source Sans Pro Light"/>
            </a:endParaRP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Bron/rechthebbende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Licentie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Inloggen ja/nee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Kosten ja/nee</a:t>
            </a:r>
          </a:p>
          <a:p>
            <a:pPr marL="846455" lvl="2" indent="-342900">
              <a:buFont typeface="Arial,Sans-Serif"/>
              <a:buChar char="•"/>
            </a:pPr>
            <a:endParaRPr lang="nl-NL" sz="1800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nl-NL" sz="1800" err="1">
                <a:solidFill>
                  <a:srgbClr val="000000"/>
                </a:solidFill>
                <a:latin typeface="Source Sans Pro Light"/>
                <a:ea typeface="Source Sans Pro Light"/>
              </a:rPr>
              <a:t>Plusset</a:t>
            </a: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 (o.a.)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Kerndoel</a:t>
            </a:r>
          </a:p>
          <a:p>
            <a:pPr marL="846455" lvl="2" indent="-342900">
              <a:buFont typeface="Arial,Sans-Serif"/>
              <a:buChar char="•"/>
            </a:pPr>
            <a:r>
              <a:rPr lang="nl-NL" sz="1800">
                <a:solidFill>
                  <a:srgbClr val="000000"/>
                </a:solidFill>
                <a:latin typeface="Source Sans Pro Light"/>
                <a:ea typeface="Source Sans Pro Light"/>
              </a:rPr>
              <a:t>Tijdsduur</a:t>
            </a:r>
          </a:p>
          <a:p>
            <a:pPr marL="846455" lvl="2" indent="-342900">
              <a:buFont typeface="Arial,Sans-Serif"/>
              <a:buChar char="•"/>
            </a:pPr>
            <a:endParaRPr lang="nl-NL" sz="1800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0" indent="0">
              <a:buNone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>
              <a:ea typeface="Source Sans Pro"/>
            </a:endParaRPr>
          </a:p>
          <a:p>
            <a:pPr marL="0" indent="0">
              <a:buNone/>
            </a:pPr>
            <a:endParaRPr lang="nl-NL">
              <a:ea typeface="Source Sans Pro"/>
            </a:endParaRPr>
          </a:p>
          <a:p>
            <a:pPr marL="0" indent="0">
              <a:buNone/>
            </a:pPr>
            <a:endParaRPr lang="nl-NL">
              <a:ea typeface="Source Sans Pro"/>
            </a:endParaRPr>
          </a:p>
          <a:p>
            <a:pPr marL="0" indent="0">
              <a:buNone/>
            </a:pPr>
            <a:endParaRPr lang="nl-NL">
              <a:ea typeface="Source Sans Pro"/>
            </a:endParaRPr>
          </a:p>
          <a:p>
            <a:pPr marL="0" indent="0">
              <a:buNone/>
            </a:pPr>
            <a:endParaRPr lang="nl-NL">
              <a:ea typeface="Source Sans Pro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79A1A55-0E70-FE26-C6E4-07834FA2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Metadata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884C956-4AA5-EE2F-1F52-5898DD66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-124750"/>
            <a:ext cx="1016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6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58702-856B-52E9-561C-86A3EC70B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501E0BC-31BB-ED34-7D92-CA6ACBCD2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Metadata toevoegen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E2464D27-0FAD-7B68-A32E-DE93C919609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8D14CC-3859-E3D2-3920-81A22A389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455" y="1726963"/>
            <a:ext cx="4646136" cy="3098534"/>
          </a:xfrm>
          <a:prstGeom prst="rect">
            <a:avLst/>
          </a:prstGeom>
          <a:ln>
            <a:solidFill>
              <a:srgbClr val="0D77AB"/>
            </a:solidFill>
          </a:ln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005B514-01EF-DF21-FC85-FC9BD4CFC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00" y="3598662"/>
            <a:ext cx="4220538" cy="2807641"/>
          </a:xfrm>
          <a:prstGeom prst="rect">
            <a:avLst/>
          </a:prstGeom>
          <a:ln w="12700">
            <a:solidFill>
              <a:srgbClr val="0D77AB"/>
            </a:solidFill>
          </a:ln>
        </p:spPr>
      </p:pic>
      <p:sp>
        <p:nvSpPr>
          <p:cNvPr id="3" name="Tijdelijke aanduiding voor inhoud 4">
            <a:extLst>
              <a:ext uri="{FF2B5EF4-FFF2-40B4-BE49-F238E27FC236}">
                <a16:creationId xmlns:a16="http://schemas.microsoft.com/office/drawing/2014/main" id="{5B74F63C-CDFF-96B2-B57E-8E1462845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455" y="943259"/>
            <a:ext cx="8820000" cy="606718"/>
          </a:xfrm>
        </p:spPr>
        <p:txBody>
          <a:bodyPr/>
          <a:lstStyle/>
          <a:p>
            <a:pPr marL="0" indent="0">
              <a:buNone/>
            </a:pPr>
            <a:r>
              <a:rPr lang="nl-NL"/>
              <a:t>Metadata (en omschrijvingen) toevoegen in Wikiwijs of met Metaplus</a:t>
            </a:r>
            <a:br>
              <a:rPr lang="nl-NL"/>
            </a:br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E9A79DC-4D47-DD4F-14F8-55CEE218D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966" y="1726963"/>
            <a:ext cx="2771012" cy="3129112"/>
          </a:xfrm>
          <a:prstGeom prst="rect">
            <a:avLst/>
          </a:prstGeom>
          <a:ln w="12700"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2584741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B69A7-2AE2-3386-8FD6-49511BF8D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0BED650-37B5-A0D6-0BFC-72761DAC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9400" y="914400"/>
            <a:ext cx="8820000" cy="556742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Zoeken in Edurep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Edurep heeft </a:t>
            </a:r>
            <a:r>
              <a:rPr lang="nl-NL" b="1" dirty="0"/>
              <a:t>geen</a:t>
            </a:r>
            <a:r>
              <a:rPr lang="nl-NL" dirty="0"/>
              <a:t> interface om te zoeken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r>
              <a:rPr lang="nl-NL" dirty="0"/>
              <a:t>Wikiwijs zoeken gebruikt Edurep als zoekindex</a:t>
            </a:r>
          </a:p>
          <a:p>
            <a:pPr marL="846455" lvl="2" indent="-342900">
              <a:buFont typeface="Arial" panose="020B0604020202020204" pitchFamily="34" charset="0"/>
              <a:buChar char="•"/>
            </a:pPr>
            <a:endParaRPr lang="nl-NL" dirty="0">
              <a:ea typeface="Source Sans Pro Light"/>
            </a:endParaRPr>
          </a:p>
          <a:p>
            <a:pPr marL="0" lvl="1"/>
            <a:r>
              <a:rPr lang="nl-NL" dirty="0">
                <a:solidFill>
                  <a:srgbClr val="0070A7"/>
                </a:solidFill>
                <a:latin typeface="Source Sans Pro"/>
                <a:ea typeface="Source Sans Pro"/>
              </a:rPr>
              <a:t>Tips om te zoeken?</a:t>
            </a:r>
            <a:endParaRPr lang="nl-NL" dirty="0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>
                <a:ea typeface="Source Sans Pro Light"/>
              </a:rPr>
              <a:t>Zoek op onderwerp/thema/doel met een zoekwoord (“</a:t>
            </a:r>
            <a:r>
              <a:rPr lang="nl-NL" dirty="0" err="1">
                <a:ea typeface="Source Sans Pro Light"/>
              </a:rPr>
              <a:t>chatgpt</a:t>
            </a:r>
            <a:r>
              <a:rPr lang="nl-NL" dirty="0">
                <a:ea typeface="Source Sans Pro Light"/>
              </a:rPr>
              <a:t>”)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b="1" dirty="0">
                <a:ea typeface="Source Sans Pro Light"/>
              </a:rPr>
              <a:t>Type niet</a:t>
            </a:r>
            <a:r>
              <a:rPr lang="nl-NL" dirty="0">
                <a:ea typeface="Source Sans Pro Light"/>
              </a:rPr>
              <a:t> een leerniveau of vak, de zoekindex gaat de zoekwoorden eerst matchen met titel, omschrijving en </a:t>
            </a:r>
            <a:r>
              <a:rPr lang="nl-NL" dirty="0" err="1">
                <a:ea typeface="Source Sans Pro Light"/>
              </a:rPr>
              <a:t>keywords</a:t>
            </a:r>
            <a:r>
              <a:rPr lang="nl-NL" dirty="0">
                <a:ea typeface="Source Sans Pro Light"/>
              </a:rPr>
              <a:t>. </a:t>
            </a:r>
          </a:p>
          <a:p>
            <a:pPr marL="846900" lvl="2" indent="-342900">
              <a:buFont typeface="Arial" panose="020B0604020202020204" pitchFamily="34" charset="0"/>
              <a:buChar char="•"/>
            </a:pPr>
            <a:endParaRPr lang="nl-NL" dirty="0">
              <a:ea typeface="Source Sans Pro Light"/>
            </a:endParaRPr>
          </a:p>
          <a:p>
            <a:pPr marL="846900" lvl="2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Source Sans Pro Light"/>
                <a:ea typeface="Source Sans Pro Light"/>
              </a:rPr>
              <a:t>Filter daarna de resultaten naar: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Source Sans Pro Light"/>
                <a:ea typeface="Source Sans Pro Light"/>
              </a:rPr>
              <a:t>Leerniveau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 dirty="0" err="1">
                <a:solidFill>
                  <a:srgbClr val="000000"/>
                </a:solidFill>
                <a:latin typeface="Source Sans Pro Light"/>
                <a:ea typeface="Source Sans Pro Light"/>
              </a:rPr>
              <a:t>Vakinhoud</a:t>
            </a:r>
            <a:endParaRPr lang="nl-NL" dirty="0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1134900" lvl="3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rgbClr val="000000"/>
                </a:solidFill>
                <a:latin typeface="Source Sans Pro Light"/>
                <a:ea typeface="Source Sans Pro Light"/>
              </a:rPr>
              <a:t>Kerndoel (optioneel)</a:t>
            </a:r>
          </a:p>
          <a:p>
            <a:pPr marL="1134900" lvl="3" indent="-342900">
              <a:buFont typeface="Arial" panose="020B0604020202020204" pitchFamily="34" charset="0"/>
              <a:buChar char="•"/>
            </a:pPr>
            <a:endParaRPr lang="nl-NL" dirty="0">
              <a:solidFill>
                <a:srgbClr val="000000"/>
              </a:solidFill>
              <a:latin typeface="Source Sans Pro Light"/>
              <a:ea typeface="Source Sans Pro Light"/>
            </a:endParaRPr>
          </a:p>
          <a:p>
            <a:pPr marL="0" lvl="1"/>
            <a:endParaRPr lang="nl-NL" dirty="0">
              <a:solidFill>
                <a:srgbClr val="000000"/>
              </a:solidFill>
              <a:latin typeface="Source Sans Pro Light"/>
              <a:ea typeface="Source Sans Pro Light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84B548-B02A-ED2B-6F89-16D36E5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14" y="1549976"/>
            <a:ext cx="2188269" cy="1505740"/>
          </a:xfrm>
        </p:spPr>
        <p:txBody>
          <a:bodyPr/>
          <a:lstStyle/>
          <a:p>
            <a:pPr algn="l"/>
            <a:r>
              <a:rPr lang="nl-NL">
                <a:ea typeface="Source Sans Pro"/>
              </a:rPr>
              <a:t>Zoeken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B80FC38-26CC-E729-030E-E6FB9DC0D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1016000" cy="1016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7F5D18E-61A0-2D76-DFAC-561A4506E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14" y="2481986"/>
            <a:ext cx="2012451" cy="4024901"/>
          </a:xfrm>
          <a:prstGeom prst="rect">
            <a:avLst/>
          </a:prstGeom>
          <a:ln w="12700">
            <a:solidFill>
              <a:srgbClr val="0D77AB"/>
            </a:solidFill>
          </a:ln>
        </p:spPr>
      </p:pic>
    </p:spTree>
    <p:extLst>
      <p:ext uri="{BB962C8B-B14F-4D97-AF65-F5344CB8AC3E}">
        <p14:creationId xmlns:p14="http://schemas.microsoft.com/office/powerpoint/2010/main" val="41204976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IOL">
      <a:dk1>
        <a:srgbClr val="000000"/>
      </a:dk1>
      <a:lt1>
        <a:srgbClr val="FFFFFF"/>
      </a:lt1>
      <a:dk2>
        <a:srgbClr val="0070A7"/>
      </a:dk2>
      <a:lt2>
        <a:srgbClr val="E9B53C"/>
      </a:lt2>
      <a:accent1>
        <a:srgbClr val="4093BD"/>
      </a:accent1>
      <a:accent2>
        <a:srgbClr val="EFC86D"/>
      </a:accent2>
      <a:accent3>
        <a:srgbClr val="80B8D3"/>
      </a:accent3>
      <a:accent4>
        <a:srgbClr val="F3DA9E"/>
      </a:accent4>
      <a:accent5>
        <a:srgbClr val="BFDBE9"/>
      </a:accent5>
      <a:accent6>
        <a:srgbClr val="F9ECCE"/>
      </a:accent6>
      <a:hlink>
        <a:srgbClr val="0070A6"/>
      </a:hlink>
      <a:folHlink>
        <a:srgbClr val="A0222B"/>
      </a:folHlink>
    </a:clrScheme>
    <a:fontScheme name="Aangepast 1">
      <a:majorFont>
        <a:latin typeface="Source Sans Pro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L Powerpoint sjabloon 4.0" id="{32EE80E9-F8AB-5C45-B082-8F5FE28DDF9A}" vid="{1C2A8E34-DD71-E547-A3AC-6A7A2523805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ED5CDAD8D02E49B6499F6AD7F10AAE" ma:contentTypeVersion="17" ma:contentTypeDescription="Een nieuw document maken." ma:contentTypeScope="" ma:versionID="1138b2e7d79562a4463b57068fc18ed2">
  <xsd:schema xmlns:xsd="http://www.w3.org/2001/XMLSchema" xmlns:xs="http://www.w3.org/2001/XMLSchema" xmlns:p="http://schemas.microsoft.com/office/2006/metadata/properties" xmlns:ns2="4335bd63-400a-4afd-a778-d1ea4b7c1136" xmlns:ns3="fb9688f6-cf2f-41dd-aab3-4da124243d8b" targetNamespace="http://schemas.microsoft.com/office/2006/metadata/properties" ma:root="true" ma:fieldsID="5ffd54ae8a910ef5339a2dd5a3f67c34" ns2:_="" ns3:_="">
    <xsd:import namespace="4335bd63-400a-4afd-a778-d1ea4b7c1136"/>
    <xsd:import namespace="fb9688f6-cf2f-41dd-aab3-4da124243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Opmerk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5bd63-400a-4afd-a778-d1ea4b7c11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199ab15d-996d-49bb-af37-1ae2e5a91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pmerking" ma:index="23" nillable="true" ma:displayName="Opmerking" ma:format="Dropdown" ma:internalName="Opmerk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9688f6-cf2f-41dd-aab3-4da124243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030c33bc-18fb-4af6-adbf-751983f6c24c}" ma:internalName="TaxCatchAll" ma:showField="CatchAllData" ma:web="fb9688f6-cf2f-41dd-aab3-4da124243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9688f6-cf2f-41dd-aab3-4da124243d8b" xsi:nil="true"/>
    <lcf76f155ced4ddcb4097134ff3c332f xmlns="4335bd63-400a-4afd-a778-d1ea4b7c1136">
      <Terms xmlns="http://schemas.microsoft.com/office/infopath/2007/PartnerControls"/>
    </lcf76f155ced4ddcb4097134ff3c332f>
    <Opmerking xmlns="4335bd63-400a-4afd-a778-d1ea4b7c1136" xsi:nil="true"/>
    <SharedWithUsers xmlns="fb9688f6-cf2f-41dd-aab3-4da124243d8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F41D2F8-DD9D-4738-98C8-ADB1989918EA}">
  <ds:schemaRefs>
    <ds:schemaRef ds:uri="4335bd63-400a-4afd-a778-d1ea4b7c1136"/>
    <ds:schemaRef ds:uri="fb9688f6-cf2f-41dd-aab3-4da124243d8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D65C33F-1353-43CB-860F-D8420E187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0AF57A-3B20-4DE9-91F8-179783E17BD4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fb9688f6-cf2f-41dd-aab3-4da124243d8b"/>
    <ds:schemaRef ds:uri="4335bd63-400a-4afd-a778-d1ea4b7c113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0</TotalTime>
  <Words>1073</Words>
  <Application>Microsoft Office PowerPoint</Application>
  <PresentationFormat>Breedbeeld</PresentationFormat>
  <Paragraphs>205</Paragraphs>
  <Slides>20</Slides>
  <Notes>2</Notes>
  <HiddenSlides>5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Aptos</vt:lpstr>
      <vt:lpstr>Arial</vt:lpstr>
      <vt:lpstr>Arial,Sans-Serif</vt:lpstr>
      <vt:lpstr>Source Sans Pro</vt:lpstr>
      <vt:lpstr>Source Sans Pro Light</vt:lpstr>
      <vt:lpstr>Systeemlettertype regulier</vt:lpstr>
      <vt:lpstr>Kantoorthema</vt:lpstr>
      <vt:lpstr>Zoeken, vinden, delen</vt:lpstr>
      <vt:lpstr>Programma</vt:lpstr>
      <vt:lpstr>Speeddaten</vt:lpstr>
      <vt:lpstr>Edurep</vt:lpstr>
      <vt:lpstr>Hoe komt Edurep aan zijn gegevens en wie gebruikt het?</vt:lpstr>
      <vt:lpstr>Metadata</vt:lpstr>
      <vt:lpstr>Metadata</vt:lpstr>
      <vt:lpstr>Metadata toevoegen</vt:lpstr>
      <vt:lpstr>Zoeken</vt:lpstr>
      <vt:lpstr>Zoeken</vt:lpstr>
      <vt:lpstr>Zoeken op woord</vt:lpstr>
      <vt:lpstr>Wikiwijs</vt:lpstr>
      <vt:lpstr>Wikiwijs</vt:lpstr>
      <vt:lpstr>Omschrijven</vt:lpstr>
      <vt:lpstr>Omschrijven</vt:lpstr>
      <vt:lpstr>Titel</vt:lpstr>
      <vt:lpstr>Omschrijving</vt:lpstr>
      <vt:lpstr>Onze rol vandaag</vt:lpstr>
      <vt:lpstr>En nu jullie</vt:lpstr>
      <vt:lpstr>Voorbeelden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Familie Verschuur-Hersbach</dc:creator>
  <cp:lastModifiedBy>Anne-Rieke de Haan</cp:lastModifiedBy>
  <cp:revision>2</cp:revision>
  <dcterms:created xsi:type="dcterms:W3CDTF">2024-09-26T07:53:15Z</dcterms:created>
  <dcterms:modified xsi:type="dcterms:W3CDTF">2024-11-19T14:38:20Z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0x0101007DED5CDAD8D02E49B6499F6AD7F10AAE</vt:lpwstr>
  </property>
  <property fmtid="{D5CDD505-2E9C-101B-9397-08002B2CF9AE}" pid="3" name="MediaServiceImageTags">
    <vt:lpwstr/>
  </property>
  <property fmtid="{D5CDD505-2E9C-101B-9397-08002B2CF9AE}" pid="4" name="Order">
    <vt:r8>56300</vt:r8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</Properties>
</file>